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Open with the emotional hook: every Indian family has a spice story, but mass-market brands have stripped out all the authenticity. MasalaBox was built to bring that authenticity back — single-region sourcing, zero compromise on quality. We're 12 months in, the numbers validate the thesis, and today we're here to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is the most important signal in the deck: 35% MoM growth sustained over 12 consecutive months is not luck — it's product-market fit. We went from zero to ₹15 lakh MRR entirely on word-of-mouth and limited paid spend, which means the unit economics have significant headroom once we add fuel. At this trajectory, we cross ₹2 crore ARR within the next two quarters organically.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Indian spice market is commoditised at the bottom but wide open at the premium end. MDH, Everest, and Catch compete on price and distribution — we compete on provenance and trust. Our 68% repeat purchase rate tells you that once a customer tastes the difference, they don't go back. Cold-pressing retains 40% more volatile oils than solvent extraction, which is the science behind the flavour delta our customers feel immediately.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These supply relationships are our deepest moat — they took 18 months to build and cannot be replicated overnight by a better-funded competitor. The QR traceability feature was inspired by what premium olive oil brands do in Europe, and our customers love it: 34% of buyers scan the code within 48 hours of delivery. The ₹850 average order value is 2.4x the category average on quick-commerce platforms, confirming our premium positioning is working.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Every rupee of this raise has a mapped return. The 60% performance marketing allocation is not a guess — we've already tested Meta and Google at small scale with a blended CAC of ₹320 and an LTV of ₹4,200, giving us a 13x LTV-to-CAC ratio that is exceptional by D2C standards. The 25% SKU expansion directly addresses the top customer request in our post-purchase surveys: 'More regional variety.' Supply chain investment protects quality as we scale volume.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roadmap is sequenced deliberately: we consolidate D2C margins first before entering quick-commerce, where take rates are higher. Q2's quick-commerce entry is timed to ride the festive season (Diwali, Dussehra), which historically drives a 3x spike in premium gifting spend. The gifting segment in Q3 is a high-margin, low-CAC channel — our ₹999 and ₹1,499 gift boxes are already our highest-reviewed SKUs with zero paid promotion.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macro tailwind here is powerful: India's ₹8,000 crore spice market is growing at 12% overall, but the premium sub-segment is growing at 18% — driven by health-conscious millennials, NRI gifting demand, and the clean-label movement that swept packaged food. The ₹1,200 crore premium segment has no dominant national D2C brand yet. MasalaBox is positioned to be the first. This is a category-creation opportunity, not a market-share battle.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We're not asking you to bet on a concept — we're asking you to accelerate a business that is already working. The product has been validated, the supply chain is live, the repeat purchase behaviour is proven, and the market is massive. The ₹2 crore we're raising will take us from ₹15 lakh MRR to ₹1.67 crore MRR in 12 months, putting us squarely in Series A territory with the metrics to command a strong valuation. We'd love to share our full data room — let's talk.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B4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548640"/>
            <a:ext cx="914400" cy="73152"/>
          </a:xfrm>
          <a:prstGeom prst="rect">
            <a:avLst/>
          </a:prstGeom>
          <a:solidFill>
            <a:srgbClr val="E84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011680"/>
            <a:ext cx="11091672" cy="2286000"/>
          </a:xfrm>
          <a:prstGeom prst="rect">
            <a:avLst/>
          </a:prstGeom>
          <a:noFill/>
        </p:spPr>
        <p:txBody>
          <a:bodyPr wrap="square" anchor="ctr" lIns="45720" rIns="45720">
            <a:spAutoFit/>
          </a:bodyPr>
          <a:lstStyle/>
          <a:p>
            <a:pPr algn="l"/>
            <a:r>
              <a:rPr sz="4400" b="1" i="0">
                <a:solidFill>
                  <a:srgbClr val="FFFFFF"/>
                </a:solidFill>
                <a:latin typeface="Calibri"/>
              </a:rPr>
              <a:t>MasalaBox: Bringing Authentic Regional Spice Mixes to Every Indian Kitchen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4297680"/>
            <a:ext cx="11091672" cy="91440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l"/>
            <a:r>
              <a:rPr sz="2400" b="0" i="0">
                <a:solidFill>
                  <a:srgbClr val="F5F7FA"/>
                </a:solidFill>
                <a:latin typeface="Calibri"/>
              </a:rPr>
              <a:t>Premium, preservative-free masalas sourced from single regions, delivered pan-India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217920"/>
            <a:ext cx="11091672" cy="36576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l"/>
            <a:r>
              <a:rPr sz="1200" b="0" i="0">
                <a:solidFill>
                  <a:srgbClr val="9CA3AF"/>
                </a:solidFill>
                <a:latin typeface="Calibri"/>
              </a:rPr>
              <a:t>slides.connexolve.in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548640"/>
            <a:ext cx="457200" cy="54864"/>
          </a:xfrm>
          <a:prstGeom prst="rect">
            <a:avLst/>
          </a:prstGeom>
          <a:solidFill>
            <a:srgbClr val="E84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11091672" cy="64008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l"/>
            <a:r>
              <a:rPr sz="2400" b="1" i="0">
                <a:solidFill>
                  <a:srgbClr val="1F2937"/>
                </a:solidFill>
                <a:latin typeface="Calibri"/>
              </a:rPr>
              <a:t>₹15 Lakh Monthly Revenue with 35% Month-on-Month Growth in First Year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828800"/>
            <a:ext cx="11091672" cy="3200400"/>
          </a:xfrm>
          <a:prstGeom prst="rect">
            <a:avLst/>
          </a:prstGeom>
          <a:noFill/>
        </p:spPr>
        <p:txBody>
          <a:bodyPr wrap="square" anchor="ctr" lIns="45720" rIns="45720">
            <a:spAutoFit/>
          </a:bodyPr>
          <a:lstStyle/>
          <a:p>
            <a:pPr algn="ctr"/>
            <a:r>
              <a:rPr sz="22000" b="1" i="0">
                <a:solidFill>
                  <a:srgbClr val="E84A3D"/>
                </a:solidFill>
                <a:latin typeface="Calibri"/>
              </a:rPr>
              <a:t>35%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5212080"/>
            <a:ext cx="11091672" cy="91440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ctr"/>
            <a:r>
              <a:rPr sz="2400" b="0" i="0">
                <a:solidFill>
                  <a:srgbClr val="1A2B4C"/>
                </a:solidFill>
                <a:latin typeface="Calibri"/>
              </a:rPr>
              <a:t>Month-on-Month Revenue Growth — 12 Consecutive Months | ₹15 Lakh MRR | ~₹1.8 Crore ARR Run Rate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548640"/>
            <a:ext cx="457200" cy="54864"/>
          </a:xfrm>
          <a:prstGeom prst="rect">
            <a:avLst/>
          </a:prstGeom>
          <a:solidFill>
            <a:srgbClr val="E84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11091672" cy="109728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l"/>
            <a:r>
              <a:rPr sz="3200" b="1" i="0">
                <a:solidFill>
                  <a:srgbClr val="1A2B4C"/>
                </a:solidFill>
                <a:latin typeface="Calibri"/>
              </a:rPr>
              <a:t>Why MasalaBox Wins: Cold-Pressed Quality vs. Mass-Market Alternatives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286000"/>
            <a:ext cx="5303520" cy="64008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l"/>
            <a:r>
              <a:rPr sz="2400" b="1" i="0">
                <a:solidFill>
                  <a:srgbClr val="1A2B4C"/>
                </a:solidFill>
                <a:latin typeface="Calibri"/>
              </a:rPr>
              <a:t>🏭 Mass-Market Brands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017520"/>
            <a:ext cx="5303520" cy="3383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•  Blended multi-region sourcing</a:t>
            </a:r>
          </a:p>
          <a:p>
            <a:pPr>
              <a:spcAft>
                <a:spcPts val="10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•  Synthetic preservatives added</a:t>
            </a:r>
          </a:p>
          <a:p>
            <a:pPr>
              <a:spcAft>
                <a:spcPts val="10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•  Solvent-extracted oils used</a:t>
            </a:r>
          </a:p>
          <a:p>
            <a:pPr>
              <a:spcAft>
                <a:spcPts val="10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•  No farm-to-pack traceability</a:t>
            </a:r>
          </a:p>
          <a:p>
            <a:pPr>
              <a:spcAft>
                <a:spcPts val="10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•  Generic, undifferentiated SKUs</a:t>
            </a:r>
          </a:p>
          <a:p>
            <a:pPr>
              <a:spcAft>
                <a:spcPts val="10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•  Price war, low brand loyalty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2286000"/>
            <a:ext cx="5303520" cy="64008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l"/>
            <a:r>
              <a:rPr sz="2400" b="1" i="0">
                <a:solidFill>
                  <a:srgbClr val="E84A3D"/>
                </a:solidFill>
                <a:latin typeface="Calibri"/>
              </a:rPr>
              <a:t>✅ MasalaBox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3017520"/>
            <a:ext cx="5303520" cy="3383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•  Single-region sourcing guaranteed</a:t>
            </a:r>
          </a:p>
          <a:p>
            <a:pPr>
              <a:spcAft>
                <a:spcPts val="10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•  Zero preservatives, clean label</a:t>
            </a:r>
          </a:p>
          <a:p>
            <a:pPr>
              <a:spcAft>
                <a:spcPts val="10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•  First-cold-pressed oils only</a:t>
            </a:r>
          </a:p>
          <a:p>
            <a:pPr>
              <a:spcAft>
                <a:spcPts val="10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•  Named farm &amp; region on pack</a:t>
            </a:r>
          </a:p>
          <a:p>
            <a:pPr>
              <a:spcAft>
                <a:spcPts val="10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•  40+ region-specific SKUs</a:t>
            </a:r>
          </a:p>
          <a:p>
            <a:pPr>
              <a:spcAft>
                <a:spcPts val="1000"/>
              </a:spcAft>
            </a:pPr>
            <a:r>
              <a:rPr sz="1600">
                <a:solidFill>
                  <a:srgbClr val="1F2937"/>
                </a:solidFill>
                <a:latin typeface="Calibri"/>
              </a:rPr>
              <a:t>•  Premium pricing, 68% repeat rate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548640"/>
            <a:ext cx="457200" cy="54864"/>
          </a:xfrm>
          <a:prstGeom prst="rect">
            <a:avLst/>
          </a:prstGeom>
          <a:solidFill>
            <a:srgbClr val="E84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11091672" cy="109728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l"/>
            <a:r>
              <a:rPr sz="3200" b="1" i="0">
                <a:solidFill>
                  <a:srgbClr val="1A2B4C"/>
                </a:solidFill>
                <a:latin typeface="Calibri"/>
              </a:rPr>
              <a:t>Our Differentiation: Authenticity, Transparency, and Sourcing Excellence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828800"/>
            <a:ext cx="11091672" cy="45720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l"/>
            <a:r>
              <a:rPr sz="2000" b="0" i="1">
                <a:solidFill>
                  <a:srgbClr val="E84A3D"/>
                </a:solidFill>
                <a:latin typeface="Calibri"/>
              </a:rPr>
              <a:t>Irreplaceable supply relationships built across 6 Indian spice-growing regions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560320"/>
            <a:ext cx="11091672" cy="3749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F2937"/>
                </a:solidFill>
                <a:latin typeface="Calibri"/>
              </a:rPr>
              <a:t>•   Kashmiri saffron: Grade A, direct-farm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F2937"/>
                </a:solidFill>
                <a:latin typeface="Calibri"/>
              </a:rPr>
              <a:t>•   Kerala black pepper: Wayanad co-ops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F2937"/>
                </a:solidFill>
                <a:latin typeface="Calibri"/>
              </a:rPr>
              <a:t>•   Byadgi chilli: Karnataka, single-variety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F2937"/>
                </a:solidFill>
                <a:latin typeface="Calibri"/>
              </a:rPr>
              <a:t>•   QR code: farm-to-pack full traceability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F2937"/>
                </a:solidFill>
                <a:latin typeface="Calibri"/>
              </a:rPr>
              <a:t>•   40+ SKUs, 0 artificial additives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F2937"/>
                </a:solidFill>
                <a:latin typeface="Calibri"/>
              </a:rPr>
              <a:t>•   68% repeat rate, ₹850 avg. order value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548640"/>
            <a:ext cx="457200" cy="54864"/>
          </a:xfrm>
          <a:prstGeom prst="rect">
            <a:avLst/>
          </a:prstGeom>
          <a:solidFill>
            <a:srgbClr val="E84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11091672" cy="109728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l"/>
            <a:r>
              <a:rPr sz="3200" b="1" i="0">
                <a:solidFill>
                  <a:srgbClr val="1A2B4C"/>
                </a:solidFill>
                <a:latin typeface="Calibri"/>
              </a:rPr>
              <a:t>Clear Path to ₹2 Crore ARR: How We'll Deploy the ₹2 Crore Pre-Series-A Round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828800"/>
            <a:ext cx="11091672" cy="45720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l"/>
            <a:r>
              <a:rPr sz="2000" b="0" i="1">
                <a:solidFill>
                  <a:srgbClr val="E84A3D"/>
                </a:solidFill>
                <a:latin typeface="Calibri"/>
              </a:rPr>
              <a:t>Capital allocation optimised for CAC efficiency and lifetime value expansion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560320"/>
            <a:ext cx="11091672" cy="3749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</a:pPr>
            <a:r>
              <a:rPr sz="2000">
                <a:solidFill>
                  <a:srgbClr val="1F2937"/>
                </a:solidFill>
                <a:latin typeface="Calibri"/>
              </a:rPr>
              <a:t>•   [ Chart placeholder — will be replaced with actual chart ]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F2937"/>
                </a:solidFill>
                <a:latin typeface="Calibri"/>
              </a:rPr>
              <a:t>•   60% → Performance marketing (₹1.2 Cr): Meta, Google, influencer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F2937"/>
                </a:solidFill>
                <a:latin typeface="Calibri"/>
              </a:rPr>
              <a:t>•   25% → SKU expansion (₹50 L): 15 new regional blends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F2937"/>
                </a:solidFill>
                <a:latin typeface="Calibri"/>
              </a:rPr>
              <a:t>•   15% → Supply chain (₹30 L): cold storage, packaging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F2937"/>
                </a:solidFill>
                <a:latin typeface="Calibri"/>
              </a:rPr>
              <a:t>•   Target CAC: ₹320 | LTV: ₹4,200 | LTV:CAC = 13x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F2937"/>
                </a:solidFill>
                <a:latin typeface="Calibri"/>
              </a:rPr>
              <a:t>•   18-month runway to ₹2 Cr ARR milestone</a:t>
            </a:r>
          </a:p>
          <a:p>
            <a:pPr>
              <a:spcAft>
                <a:spcPts val="1400"/>
              </a:spcAft>
            </a:pPr>
            <a:r>
              <a:rPr sz="2000">
                <a:solidFill>
                  <a:srgbClr val="1F2937"/>
                </a:solidFill>
                <a:latin typeface="Calibri"/>
              </a:rPr>
              <a:t>•   Series A raise targeted at ₹10–15 Cr, Month 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548640"/>
            <a:ext cx="457200" cy="54864"/>
          </a:xfrm>
          <a:prstGeom prst="rect">
            <a:avLst/>
          </a:prstGeom>
          <a:solidFill>
            <a:srgbClr val="E84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731520"/>
            <a:ext cx="11091672" cy="109728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l"/>
            <a:r>
              <a:rPr sz="3200" b="1" i="0">
                <a:solidFill>
                  <a:srgbClr val="1A2B4C"/>
                </a:solidFill>
                <a:latin typeface="Calibri"/>
              </a:rPr>
              <a:t>12-Month Roadmap: From ₹15 Lakh MRR to ₹16.7 Lakh MRR Run Rate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4114800"/>
            <a:ext cx="11091672" cy="36576"/>
          </a:xfrm>
          <a:prstGeom prst="rect">
            <a:avLst/>
          </a:prstGeom>
          <a:solidFill>
            <a:srgbClr val="9CA3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843659" y="4023360"/>
            <a:ext cx="228600" cy="228600"/>
          </a:xfrm>
          <a:prstGeom prst="ellipse">
            <a:avLst/>
          </a:prstGeom>
          <a:solidFill>
            <a:srgbClr val="E84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3499" y="2926080"/>
            <a:ext cx="2743200" cy="45720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ctr"/>
            <a:r>
              <a:rPr sz="1600" b="1" i="0">
                <a:solidFill>
                  <a:srgbClr val="E84A3D"/>
                </a:solidFill>
                <a:latin typeface="Calibri"/>
              </a:rPr>
              <a:t>Month 1–3 (Q1)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3499" y="4480560"/>
            <a:ext cx="2743200" cy="137160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ctr"/>
            <a:r>
              <a:rPr sz="1600" b="0" i="0">
                <a:solidFill>
                  <a:srgbClr val="1F2937"/>
                </a:solidFill>
                <a:latin typeface="Calibri"/>
              </a:rPr>
              <a:t>Scale paid channels: ₹60L MRR target, launch 8 new SKUs</a:t>
            </a:r>
          </a:p>
        </p:txBody>
      </p:sp>
      <p:sp>
        <p:nvSpPr>
          <p:cNvPr id="8" name="Oval 7"/>
          <p:cNvSpPr/>
          <p:nvPr/>
        </p:nvSpPr>
        <p:spPr>
          <a:xfrm>
            <a:off x="4616577" y="4023360"/>
            <a:ext cx="228600" cy="228600"/>
          </a:xfrm>
          <a:prstGeom prst="ellipse">
            <a:avLst/>
          </a:prstGeom>
          <a:solidFill>
            <a:srgbClr val="E84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336417" y="2926080"/>
            <a:ext cx="2743200" cy="45720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ctr"/>
            <a:r>
              <a:rPr sz="1600" b="1" i="0">
                <a:solidFill>
                  <a:srgbClr val="E84A3D"/>
                </a:solidFill>
                <a:latin typeface="Calibri"/>
              </a:rPr>
              <a:t>Month 4–6 (Q2)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6417" y="4480560"/>
            <a:ext cx="2743200" cy="137160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ctr"/>
            <a:r>
              <a:rPr sz="1600" b="0" i="0">
                <a:solidFill>
                  <a:srgbClr val="1F2937"/>
                </a:solidFill>
                <a:latin typeface="Calibri"/>
              </a:rPr>
              <a:t>Expand to quick-commerce (Blinkit, Zepto); ₹1 Cr MRR milestone</a:t>
            </a:r>
          </a:p>
        </p:txBody>
      </p:sp>
      <p:sp>
        <p:nvSpPr>
          <p:cNvPr id="11" name="Oval 10"/>
          <p:cNvSpPr/>
          <p:nvPr/>
        </p:nvSpPr>
        <p:spPr>
          <a:xfrm>
            <a:off x="7389495" y="4023360"/>
            <a:ext cx="228600" cy="228600"/>
          </a:xfrm>
          <a:prstGeom prst="ellipse">
            <a:avLst/>
          </a:prstGeom>
          <a:solidFill>
            <a:srgbClr val="E84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109335" y="2926080"/>
            <a:ext cx="2743200" cy="45720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ctr"/>
            <a:r>
              <a:rPr sz="1600" b="1" i="0">
                <a:solidFill>
                  <a:srgbClr val="E84A3D"/>
                </a:solidFill>
                <a:latin typeface="Calibri"/>
              </a:rPr>
              <a:t>Month 7–9 (Q3)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09335" y="4480560"/>
            <a:ext cx="2743200" cy="137160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ctr"/>
            <a:r>
              <a:rPr sz="1600" b="0" i="0">
                <a:solidFill>
                  <a:srgbClr val="1F2937"/>
                </a:solidFill>
                <a:latin typeface="Calibri"/>
              </a:rPr>
              <a:t>Launch gifting &amp; corporate segment; regional D2C brand #1 position</a:t>
            </a:r>
          </a:p>
        </p:txBody>
      </p:sp>
      <p:sp>
        <p:nvSpPr>
          <p:cNvPr id="14" name="Oval 13"/>
          <p:cNvSpPr/>
          <p:nvPr/>
        </p:nvSpPr>
        <p:spPr>
          <a:xfrm>
            <a:off x="10162413" y="4023360"/>
            <a:ext cx="228600" cy="228600"/>
          </a:xfrm>
          <a:prstGeom prst="ellipse">
            <a:avLst/>
          </a:prstGeom>
          <a:solidFill>
            <a:srgbClr val="E84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882253" y="2926080"/>
            <a:ext cx="2743200" cy="45720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ctr"/>
            <a:r>
              <a:rPr sz="1600" b="1" i="0">
                <a:solidFill>
                  <a:srgbClr val="E84A3D"/>
                </a:solidFill>
                <a:latin typeface="Calibri"/>
              </a:rPr>
              <a:t>Month 10–12 (Q4)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82253" y="4480560"/>
            <a:ext cx="2743200" cy="137160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ctr"/>
            <a:r>
              <a:rPr sz="1600" b="0" i="0">
                <a:solidFill>
                  <a:srgbClr val="1F2937"/>
                </a:solidFill>
                <a:latin typeface="Calibri"/>
              </a:rPr>
              <a:t>₹1.67 Cr MRR run rate; Series A deck prep; 15K active subscribers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B4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731520"/>
            <a:ext cx="1828800" cy="182880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l"/>
            <a:r>
              <a:rPr sz="16000" b="1" i="0">
                <a:solidFill>
                  <a:srgbClr val="E84A3D"/>
                </a:solidFill>
                <a:latin typeface="Calibri"/>
              </a:rPr>
              <a:t>“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011680"/>
            <a:ext cx="10268712" cy="2743200"/>
          </a:xfrm>
          <a:prstGeom prst="rect">
            <a:avLst/>
          </a:prstGeom>
          <a:noFill/>
        </p:spPr>
        <p:txBody>
          <a:bodyPr wrap="square" anchor="ctr" lIns="45720" rIns="45720">
            <a:spAutoFit/>
          </a:bodyPr>
          <a:lstStyle/>
          <a:p>
            <a:pPr algn="l"/>
            <a:r>
              <a:rPr sz="2400" b="0" i="1">
                <a:solidFill>
                  <a:srgbClr val="FFFFFF"/>
                </a:solidFill>
                <a:latin typeface="Calibri"/>
              </a:rPr>
              <a:t>The Indian consumer is no longer buying spices by the kilo — they are buying flavour, provenance, and trust. The brand that owns authenticity will own the category.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5029200"/>
            <a:ext cx="10268712" cy="64008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l"/>
            <a:r>
              <a:rPr sz="1600" b="0" i="0">
                <a:solidFill>
                  <a:srgbClr val="F5F7FA"/>
                </a:solidFill>
                <a:latin typeface="Calibri"/>
              </a:rPr>
              <a:t>— FICCI–EY Indian Food &amp; Beverages Report, 2024 | Premium spice segment CAGR: 18%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B4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548640"/>
            <a:ext cx="457200" cy="54864"/>
          </a:xfrm>
          <a:prstGeom prst="rect">
            <a:avLst/>
          </a:prstGeom>
          <a:solidFill>
            <a:srgbClr val="E84A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0"/>
            <a:ext cx="11091672" cy="2286000"/>
          </a:xfrm>
          <a:prstGeom prst="rect">
            <a:avLst/>
          </a:prstGeom>
          <a:noFill/>
        </p:spPr>
        <p:txBody>
          <a:bodyPr wrap="square" anchor="ctr" lIns="45720" rIns="45720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Calibri"/>
              </a:rPr>
              <a:t>Let's Build India's Most Trusted Premium Spice Brand Together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4572000"/>
            <a:ext cx="11091672" cy="91440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ctr"/>
            <a:r>
              <a:rPr sz="2400" b="0" i="0">
                <a:solidFill>
                  <a:srgbClr val="F5F7FA"/>
                </a:solidFill>
                <a:latin typeface="Calibri"/>
              </a:rPr>
              <a:t>₹2 Crore Pre-Series-A | 18-Month Runway | Series A-Ready at Month 18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217920"/>
            <a:ext cx="11091672" cy="365760"/>
          </a:xfrm>
          <a:prstGeom prst="rect">
            <a:avLst/>
          </a:prstGeom>
          <a:noFill/>
        </p:spPr>
        <p:txBody>
          <a:bodyPr wrap="square" anchor="t" lIns="45720" rIns="45720">
            <a:spAutoFit/>
          </a:bodyPr>
          <a:lstStyle/>
          <a:p>
            <a:pPr algn="ctr"/>
            <a:r>
              <a:rPr sz="1200" b="0" i="0">
                <a:solidFill>
                  <a:srgbClr val="9CA3AF"/>
                </a:solidFill>
                <a:latin typeface="Calibri"/>
              </a:rPr>
              <a:t>Made with slides.connexolve.in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