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Lst>
  <p:sldSz cx="12188952"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the class and set expectations: this is a 35-minute strategic deep-dive into how Zomato navigated a brutally capital-intensive market to emerge as the category leader. Ask students upfront: 'What does it take to win a market where your competitors have deeper pockets and faster delivery?' The answer, as we'll see, is not just money — it's sequencing of strategic bets. Encourage students to take a position early and revise it as evidence builds.</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slide establishes why the food delivery wars were so consequential — a nascent market with explosive latent demand, racing against multiple well-funded entrants. Emphasize the paradox: the market was too small in 2015 to justify the capital being deployed, yet players had to bet early or lose distribution permanently. Draw the parallel to Ola vs. Uber to help students frame hyperlocal network effects. Key discussion point: Why did Uber — a global logistics giant — fail in Indian food delivery while Zomato, an Indian startup, survived?</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one of the most strategically rich slides in the deck. Zomato's origins as a restaurant discovery platform (founded 2008, delivery added 2015) gave it a content moat that Swiggy and Uber Eats never matched — 50 million+ reviews acted as organic SEO and user-generated brand equity. Contrast this with Swiggy's pure logistics play: faster delivery, broader dark store network, but lower brand affinity. The critical insight for students is that Zomato's discovery DNA became a competitive advantage when CAC (Customer Acquisition Cost) rose — loyal, discovery-driven users had higher LTV. Ask: 'Can a brand built on content survive a competitor built on operations?' Zomato proves the answer can be yes, if content builds switching costs.</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restaurant partnership strategy is a textbook platform flywheel: more restaurants attract more users, more users attract more restaurants, and each phase of monetisation layered on top without disrupting the previous one. Critically, Zomato's free-listing phase created an insurmountable data moat — they knew restaurant menus, footfall patterns, and cuisine preferences for 5,00,000+ outlets before competitors even launched delivery. Hyperpure deserves special attention: by supplying ingredients to restaurant partners, Zomato embedded itself into the restaurant's cost structure, dramatically reducing churn. Ask students: 'At what point does a platform become infrastructure?' Zomato's B2B moves suggest they understood this transition deliberately.</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slide illustrates one of the hardest strategic decisions in platform businesses: when to stop subsidising demand. Zomato's pivot was triggered by two forces — Uber Eats' exit removing a key cash-burning competitor, and investor pressure post-WeWork's IPO collapse in 2019 which made the global VC community demand unit economics discipline. The decision to exit 225 smaller cities is particularly instructive: it looks like retreat, but it was strategic concentration — focusing delivery density in high-order-frequency cities dramatically improved delivery partner utilisation and reduced per-order costs. Students should debate: 'Was the discount war necessary, or could Zomato have reached profitability faster by competing on product quality alone?' The answer involves understanding network density thresholds.</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timeline reveals a pattern of bold capital allocation at inflection points. The Uber Eats acquisition is the single most consequential strategic move — paying in equity (not cash) to eliminate a well-funded competitor while absorbing their 10 million users and restaurant partnerships was a masterstroke of capital-efficient consolidation. The IPO timing also deserves analysis: Zomato filed when the market was at peak liquidity and investor appetite for 'new economy' stocks was highest post-pandemic. Info Edge's ₹4.7 Cr seed investment returned over ₹20,000 Cr in market value — one of India's greatest venture bets. Ask students: 'What signals should Info Edge have used to justify that first bet in 2010, when food delivery didn't even exist in India?'</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slide synthesises the 'why Zomato won' argument for students who need a frameworks lens. Map each factor to a Porter's competitive advantage category: content moat and data advantage are proprietary assets; brand voice is differentiation; ecosystem depth and city rationalisation reflect focus strategy; IPO timing reflects financial strategy. The key teaching insight is that none of these factors alone is sufficient — it is the system of reinforcing choices that creates durability. A competitor can copy Zomato's app, but cannot easily replicate 8 years of review data, 3 lakh restaurant relationships, and a brand tone that feels culturally native to Indian millennials. Invite students to identify which factor was hardest to replicate and why.</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Close the case by asking students to stress-test each lesson against a counter-example: Swiggy is equally large — does that disprove the brand-equity lesson? (No: both can win with different strategies in a duopoly.) What happens when Reliance JioMart enters food delivery with zero-commission offers — does Zomato's ecosystem moat hold? This forward-looking question connects the case to current events and forces students to think dynamically, not just historically. For entrepreneurship students, the meta-lesson is about sequencing: Zomato spent 7 years building distribution before adding delivery — patience in platform-building is itself a strategic choice that most underfunded startups cannot afford, which is why capital access was a precondition for this strategy.</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A2B4C"/>
        </a:solidFill>
        <a:effectLst/>
      </p:bgPr>
    </p:bg>
    <p:spTree>
      <p:nvGrpSpPr>
        <p:cNvPr id="1" name=""/>
        <p:cNvGrpSpPr/>
        <p:nvPr/>
      </p:nvGrpSpPr>
      <p:grpSpPr/>
      <p:sp>
        <p:nvSpPr>
          <p:cNvPr id="2" name="Rectangle 1"/>
          <p:cNvSpPr/>
          <p:nvPr/>
        </p:nvSpPr>
        <p:spPr>
          <a:xfrm>
            <a:off x="548640" y="548640"/>
            <a:ext cx="914400" cy="73152"/>
          </a:xfrm>
          <a:prstGeom prst="rect">
            <a:avLst/>
          </a:prstGeom>
          <a:solidFill>
            <a:srgbClr val="E84A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548640" y="2011680"/>
            <a:ext cx="11091672" cy="2286000"/>
          </a:xfrm>
          <a:prstGeom prst="rect">
            <a:avLst/>
          </a:prstGeom>
          <a:noFill/>
        </p:spPr>
        <p:txBody>
          <a:bodyPr wrap="square" anchor="ctr" lIns="45720" rIns="45720">
            <a:spAutoFit/>
          </a:bodyPr>
          <a:lstStyle/>
          <a:p>
            <a:pPr algn="l"/>
            <a:r>
              <a:rPr sz="4400" b="1" i="0">
                <a:solidFill>
                  <a:srgbClr val="FFFFFF"/>
                </a:solidFill>
                <a:latin typeface="Calibri"/>
              </a:rPr>
              <a:t>Zomato's Rise to Market Leadership: Strategic Decisions That Shaped India's Food Delivery Industry</a:t>
            </a:r>
          </a:p>
        </p:txBody>
      </p:sp>
      <p:sp>
        <p:nvSpPr>
          <p:cNvPr id="4" name="TextBox 3"/>
          <p:cNvSpPr txBox="1"/>
          <p:nvPr/>
        </p:nvSpPr>
        <p:spPr>
          <a:xfrm>
            <a:off x="548640" y="4297680"/>
            <a:ext cx="11091672" cy="914400"/>
          </a:xfrm>
          <a:prstGeom prst="rect">
            <a:avLst/>
          </a:prstGeom>
          <a:noFill/>
        </p:spPr>
        <p:txBody>
          <a:bodyPr wrap="square" anchor="t" lIns="45720" rIns="45720">
            <a:spAutoFit/>
          </a:bodyPr>
          <a:lstStyle/>
          <a:p>
            <a:pPr algn="l"/>
            <a:r>
              <a:rPr sz="2400" b="0" i="0">
                <a:solidFill>
                  <a:srgbClr val="F5F7FA"/>
                </a:solidFill>
                <a:latin typeface="Calibri"/>
              </a:rPr>
              <a:t>Case study examining competitive strategy, market positioning, and execution excellence in a ₹40,000+ crore market</a:t>
            </a:r>
          </a:p>
        </p:txBody>
      </p:sp>
      <p:sp>
        <p:nvSpPr>
          <p:cNvPr id="5" name="TextBox 4"/>
          <p:cNvSpPr txBox="1"/>
          <p:nvPr/>
        </p:nvSpPr>
        <p:spPr>
          <a:xfrm>
            <a:off x="548640" y="6217920"/>
            <a:ext cx="11091672" cy="365760"/>
          </a:xfrm>
          <a:prstGeom prst="rect">
            <a:avLst/>
          </a:prstGeom>
          <a:noFill/>
        </p:spPr>
        <p:txBody>
          <a:bodyPr wrap="square" anchor="t" lIns="45720" rIns="45720">
            <a:spAutoFit/>
          </a:bodyPr>
          <a:lstStyle/>
          <a:p>
            <a:pPr algn="l"/>
            <a:r>
              <a:rPr sz="1200" b="0" i="0">
                <a:solidFill>
                  <a:srgbClr val="9CA3AF"/>
                </a:solidFill>
                <a:latin typeface="Calibri"/>
              </a:rPr>
              <a:t>slides.connexolve.in</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A2E"/>
        </a:solidFill>
        <a:effectLst/>
      </p:bgPr>
    </p:bg>
    <p:spTree>
      <p:nvGrpSpPr>
        <p:cNvPr id="1" name=""/>
        <p:cNvGrpSpPr/>
        <p:nvPr/>
      </p:nvGrpSpPr>
      <p:grpSpPr/>
      <p:sp>
        <p:nvSpPr>
          <p:cNvPr id="2" name="Rectangle 1"/>
          <p:cNvSpPr/>
          <p:nvPr/>
        </p:nvSpPr>
        <p:spPr>
          <a:xfrm>
            <a:off x="548640" y="3200400"/>
            <a:ext cx="457200" cy="54864"/>
          </a:xfrm>
          <a:prstGeom prst="rect">
            <a:avLst/>
          </a:prstGeom>
          <a:solidFill>
            <a:srgbClr val="E84A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548640" y="3383280"/>
            <a:ext cx="11091672" cy="1371600"/>
          </a:xfrm>
          <a:prstGeom prst="rect">
            <a:avLst/>
          </a:prstGeom>
          <a:noFill/>
        </p:spPr>
        <p:txBody>
          <a:bodyPr wrap="square" anchor="t" lIns="45720" rIns="45720">
            <a:spAutoFit/>
          </a:bodyPr>
          <a:lstStyle/>
          <a:p>
            <a:pPr algn="l"/>
            <a:r>
              <a:rPr sz="3200" b="1" i="0">
                <a:solidFill>
                  <a:srgbClr val="FFFFFF"/>
                </a:solidFill>
                <a:latin typeface="Calibri"/>
              </a:rPr>
              <a:t>The Battlefield: Understanding India's Food Delivery Market Context (2013–2021)</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Rectangle 1"/>
          <p:cNvSpPr/>
          <p:nvPr/>
        </p:nvSpPr>
        <p:spPr>
          <a:xfrm>
            <a:off x="548640" y="548640"/>
            <a:ext cx="457200" cy="54864"/>
          </a:xfrm>
          <a:prstGeom prst="rect">
            <a:avLst/>
          </a:prstGeom>
          <a:solidFill>
            <a:srgbClr val="E84A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548640" y="731520"/>
            <a:ext cx="11091672" cy="1097280"/>
          </a:xfrm>
          <a:prstGeom prst="rect">
            <a:avLst/>
          </a:prstGeom>
          <a:noFill/>
        </p:spPr>
        <p:txBody>
          <a:bodyPr wrap="square" anchor="t" lIns="45720" rIns="45720">
            <a:spAutoFit/>
          </a:bodyPr>
          <a:lstStyle/>
          <a:p>
            <a:pPr algn="l"/>
            <a:r>
              <a:rPr sz="3200" b="1" i="0">
                <a:solidFill>
                  <a:srgbClr val="1A2B4C"/>
                </a:solidFill>
                <a:latin typeface="Calibri"/>
              </a:rPr>
              <a:t>Zomato's Differentiated Positioning Against Swiggy and Uber Eats</a:t>
            </a:r>
          </a:p>
        </p:txBody>
      </p:sp>
      <p:sp>
        <p:nvSpPr>
          <p:cNvPr id="4" name="TextBox 3"/>
          <p:cNvSpPr txBox="1"/>
          <p:nvPr/>
        </p:nvSpPr>
        <p:spPr>
          <a:xfrm>
            <a:off x="548640" y="2286000"/>
            <a:ext cx="5303520" cy="640080"/>
          </a:xfrm>
          <a:prstGeom prst="rect">
            <a:avLst/>
          </a:prstGeom>
          <a:noFill/>
        </p:spPr>
        <p:txBody>
          <a:bodyPr wrap="square" anchor="t" lIns="45720" rIns="45720">
            <a:spAutoFit/>
          </a:bodyPr>
          <a:lstStyle/>
          <a:p>
            <a:pPr algn="l"/>
            <a:r>
              <a:rPr sz="2400" b="1" i="0">
                <a:solidFill>
                  <a:srgbClr val="1A2B4C"/>
                </a:solidFill>
                <a:latin typeface="Calibri"/>
              </a:rPr>
              <a:t>Zomato</a:t>
            </a:r>
          </a:p>
        </p:txBody>
      </p:sp>
      <p:sp>
        <p:nvSpPr>
          <p:cNvPr id="5" name="TextBox 4"/>
          <p:cNvSpPr txBox="1"/>
          <p:nvPr/>
        </p:nvSpPr>
        <p:spPr>
          <a:xfrm>
            <a:off x="548640" y="3017520"/>
            <a:ext cx="5303520" cy="3383280"/>
          </a:xfrm>
          <a:prstGeom prst="rect">
            <a:avLst/>
          </a:prstGeom>
          <a:noFill/>
        </p:spPr>
        <p:txBody>
          <a:bodyPr wrap="square">
            <a:spAutoFit/>
          </a:bodyPr>
          <a:lstStyle/>
          <a:p>
            <a:pPr>
              <a:spcAft>
                <a:spcPts val="1000"/>
              </a:spcAft>
            </a:pPr>
            <a:r>
              <a:rPr sz="1600">
                <a:solidFill>
                  <a:srgbClr val="1F2937"/>
                </a:solidFill>
                <a:latin typeface="Calibri"/>
              </a:rPr>
              <a:t>•  Discovery-first: explore, then order</a:t>
            </a:r>
          </a:p>
          <a:p>
            <a:pPr>
              <a:spcAft>
                <a:spcPts val="1000"/>
              </a:spcAft>
            </a:pPr>
            <a:r>
              <a:rPr sz="1600">
                <a:solidFill>
                  <a:srgbClr val="1F2937"/>
                </a:solidFill>
                <a:latin typeface="Calibri"/>
              </a:rPr>
              <a:t>•  Brand: 'Food as an experience'</a:t>
            </a:r>
          </a:p>
          <a:p>
            <a:pPr>
              <a:spcAft>
                <a:spcPts val="1000"/>
              </a:spcAft>
            </a:pPr>
            <a:r>
              <a:rPr sz="1600">
                <a:solidFill>
                  <a:srgbClr val="1F2937"/>
                </a:solidFill>
                <a:latin typeface="Calibri"/>
              </a:rPr>
              <a:t>•  Target: Millennials, food enthusiasts</a:t>
            </a:r>
          </a:p>
          <a:p>
            <a:pPr>
              <a:spcAft>
                <a:spcPts val="1000"/>
              </a:spcAft>
            </a:pPr>
            <a:r>
              <a:rPr sz="1600">
                <a:solidFill>
                  <a:srgbClr val="1F2937"/>
                </a:solidFill>
                <a:latin typeface="Calibri"/>
              </a:rPr>
              <a:t>•  Loyalty: Zomato Gold (now Pro)</a:t>
            </a:r>
          </a:p>
          <a:p>
            <a:pPr>
              <a:spcAft>
                <a:spcPts val="1000"/>
              </a:spcAft>
            </a:pPr>
            <a:r>
              <a:rPr sz="1600">
                <a:solidFill>
                  <a:srgbClr val="1F2937"/>
                </a:solidFill>
                <a:latin typeface="Calibri"/>
              </a:rPr>
              <a:t>•  Content: Reviews, ratings, curation</a:t>
            </a:r>
          </a:p>
          <a:p>
            <a:pPr>
              <a:spcAft>
                <a:spcPts val="1000"/>
              </a:spcAft>
            </a:pPr>
            <a:r>
              <a:rPr sz="1600">
                <a:solidFill>
                  <a:srgbClr val="1F2937"/>
                </a:solidFill>
                <a:latin typeface="Calibri"/>
              </a:rPr>
              <a:t>•  Geography: Tier-1 and Tier-2 cities</a:t>
            </a:r>
          </a:p>
        </p:txBody>
      </p:sp>
      <p:sp>
        <p:nvSpPr>
          <p:cNvPr id="6" name="TextBox 5"/>
          <p:cNvSpPr txBox="1"/>
          <p:nvPr/>
        </p:nvSpPr>
        <p:spPr>
          <a:xfrm>
            <a:off x="6400800" y="2286000"/>
            <a:ext cx="5303520" cy="640080"/>
          </a:xfrm>
          <a:prstGeom prst="rect">
            <a:avLst/>
          </a:prstGeom>
          <a:noFill/>
        </p:spPr>
        <p:txBody>
          <a:bodyPr wrap="square" anchor="t" lIns="45720" rIns="45720">
            <a:spAutoFit/>
          </a:bodyPr>
          <a:lstStyle/>
          <a:p>
            <a:pPr algn="l"/>
            <a:r>
              <a:rPr sz="2400" b="1" i="0">
                <a:solidFill>
                  <a:srgbClr val="E84A3D"/>
                </a:solidFill>
                <a:latin typeface="Calibri"/>
              </a:rPr>
              <a:t>Swiggy / Uber Eats</a:t>
            </a:r>
          </a:p>
        </p:txBody>
      </p:sp>
      <p:sp>
        <p:nvSpPr>
          <p:cNvPr id="7" name="TextBox 6"/>
          <p:cNvSpPr txBox="1"/>
          <p:nvPr/>
        </p:nvSpPr>
        <p:spPr>
          <a:xfrm>
            <a:off x="6400800" y="3017520"/>
            <a:ext cx="5303520" cy="3383280"/>
          </a:xfrm>
          <a:prstGeom prst="rect">
            <a:avLst/>
          </a:prstGeom>
          <a:noFill/>
        </p:spPr>
        <p:txBody>
          <a:bodyPr wrap="square">
            <a:spAutoFit/>
          </a:bodyPr>
          <a:lstStyle/>
          <a:p>
            <a:pPr>
              <a:spcAft>
                <a:spcPts val="1000"/>
              </a:spcAft>
            </a:pPr>
            <a:r>
              <a:rPr sz="1600">
                <a:solidFill>
                  <a:srgbClr val="1F2937"/>
                </a:solidFill>
                <a:latin typeface="Calibri"/>
              </a:rPr>
              <a:t>•  Swiggy: Convenience-first, speed</a:t>
            </a:r>
          </a:p>
          <a:p>
            <a:pPr>
              <a:spcAft>
                <a:spcPts val="1000"/>
              </a:spcAft>
            </a:pPr>
            <a:r>
              <a:rPr sz="1600">
                <a:solidFill>
                  <a:srgbClr val="1F2937"/>
                </a:solidFill>
                <a:latin typeface="Calibri"/>
              </a:rPr>
              <a:t>•  Target: Time-starved urban professionals</a:t>
            </a:r>
          </a:p>
          <a:p>
            <a:pPr>
              <a:spcAft>
                <a:spcPts val="1000"/>
              </a:spcAft>
            </a:pPr>
            <a:r>
              <a:rPr sz="1600">
                <a:solidFill>
                  <a:srgbClr val="1F2937"/>
                </a:solidFill>
                <a:latin typeface="Calibri"/>
              </a:rPr>
              <a:t>•  Uber Eats: Rides ecosystem cross-sell</a:t>
            </a:r>
          </a:p>
          <a:p>
            <a:pPr>
              <a:spcAft>
                <a:spcPts val="1000"/>
              </a:spcAft>
            </a:pPr>
            <a:r>
              <a:rPr sz="1600">
                <a:solidFill>
                  <a:srgbClr val="1F2937"/>
                </a:solidFill>
                <a:latin typeface="Calibri"/>
              </a:rPr>
              <a:t>•  Swiggy: Instamart, Genie diversification</a:t>
            </a:r>
          </a:p>
          <a:p>
            <a:pPr>
              <a:spcAft>
                <a:spcPts val="1000"/>
              </a:spcAft>
            </a:pPr>
            <a:r>
              <a:rPr sz="1600">
                <a:solidFill>
                  <a:srgbClr val="1F2937"/>
                </a:solidFill>
                <a:latin typeface="Calibri"/>
              </a:rPr>
              <a:t>•  Uber Eats: No loyalty moat built</a:t>
            </a:r>
          </a:p>
          <a:p>
            <a:pPr>
              <a:spcAft>
                <a:spcPts val="1000"/>
              </a:spcAft>
            </a:pPr>
            <a:r>
              <a:rPr sz="1600">
                <a:solidFill>
                  <a:srgbClr val="1F2937"/>
                </a:solidFill>
                <a:latin typeface="Calibri"/>
              </a:rPr>
              <a:t>•  Uber Eats: Exited; sold to Zomato (2020)</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Rectangle 1"/>
          <p:cNvSpPr/>
          <p:nvPr/>
        </p:nvSpPr>
        <p:spPr>
          <a:xfrm>
            <a:off x="548640" y="548640"/>
            <a:ext cx="457200" cy="54864"/>
          </a:xfrm>
          <a:prstGeom prst="rect">
            <a:avLst/>
          </a:prstGeom>
          <a:solidFill>
            <a:srgbClr val="E84A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548640" y="731520"/>
            <a:ext cx="11091672" cy="1097280"/>
          </a:xfrm>
          <a:prstGeom prst="rect">
            <a:avLst/>
          </a:prstGeom>
          <a:noFill/>
        </p:spPr>
        <p:txBody>
          <a:bodyPr wrap="square" anchor="t" lIns="45720" rIns="45720">
            <a:spAutoFit/>
          </a:bodyPr>
          <a:lstStyle/>
          <a:p>
            <a:pPr algn="l"/>
            <a:r>
              <a:rPr sz="3200" b="1" i="0">
                <a:solidFill>
                  <a:srgbClr val="1A2B4C"/>
                </a:solidFill>
                <a:latin typeface="Calibri"/>
              </a:rPr>
              <a:t>Restaurant Partnership Strategy: How Zomato Built an Ecosystem of 3,00,000+ Restaurant Partners</a:t>
            </a:r>
          </a:p>
        </p:txBody>
      </p:sp>
      <p:sp>
        <p:nvSpPr>
          <p:cNvPr id="4" name="Oval 3"/>
          <p:cNvSpPr/>
          <p:nvPr/>
        </p:nvSpPr>
        <p:spPr>
          <a:xfrm>
            <a:off x="1477899" y="2286000"/>
            <a:ext cx="731520" cy="731520"/>
          </a:xfrm>
          <a:prstGeom prst="ellipse">
            <a:avLst/>
          </a:prstGeom>
          <a:solidFill>
            <a:srgbClr val="1A2B4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548640" y="2286000"/>
            <a:ext cx="2590038" cy="731520"/>
          </a:xfrm>
          <a:prstGeom prst="rect">
            <a:avLst/>
          </a:prstGeom>
          <a:noFill/>
        </p:spPr>
        <p:txBody>
          <a:bodyPr wrap="square" anchor="ctr" lIns="45720" rIns="45720">
            <a:spAutoFit/>
          </a:bodyPr>
          <a:lstStyle/>
          <a:p>
            <a:pPr algn="ctr"/>
            <a:r>
              <a:rPr sz="2800" b="1" i="0">
                <a:solidFill>
                  <a:srgbClr val="FFFFFF"/>
                </a:solidFill>
                <a:latin typeface="Calibri"/>
              </a:rPr>
              <a:t>1</a:t>
            </a:r>
          </a:p>
        </p:txBody>
      </p:sp>
      <p:sp>
        <p:nvSpPr>
          <p:cNvPr id="6" name="TextBox 5"/>
          <p:cNvSpPr txBox="1"/>
          <p:nvPr/>
        </p:nvSpPr>
        <p:spPr>
          <a:xfrm>
            <a:off x="548640" y="3291840"/>
            <a:ext cx="2590038" cy="548640"/>
          </a:xfrm>
          <a:prstGeom prst="rect">
            <a:avLst/>
          </a:prstGeom>
          <a:noFill/>
        </p:spPr>
        <p:txBody>
          <a:bodyPr wrap="square" anchor="t" lIns="45720" rIns="45720">
            <a:spAutoFit/>
          </a:bodyPr>
          <a:lstStyle/>
          <a:p>
            <a:pPr algn="ctr"/>
            <a:r>
              <a:rPr sz="2000" b="1" i="0">
                <a:solidFill>
                  <a:srgbClr val="1A2B4C"/>
                </a:solidFill>
                <a:latin typeface="Calibri"/>
              </a:rPr>
              <a:t>Phase 1: Free Listings (2008–2014)</a:t>
            </a:r>
          </a:p>
        </p:txBody>
      </p:sp>
      <p:sp>
        <p:nvSpPr>
          <p:cNvPr id="7" name="TextBox 6"/>
          <p:cNvSpPr txBox="1"/>
          <p:nvPr/>
        </p:nvSpPr>
        <p:spPr>
          <a:xfrm>
            <a:off x="548640" y="4023360"/>
            <a:ext cx="2590038" cy="1828800"/>
          </a:xfrm>
          <a:prstGeom prst="rect">
            <a:avLst/>
          </a:prstGeom>
          <a:noFill/>
        </p:spPr>
        <p:txBody>
          <a:bodyPr wrap="square" anchor="t" lIns="45720" rIns="45720">
            <a:spAutoFit/>
          </a:bodyPr>
          <a:lstStyle/>
          <a:p>
            <a:pPr algn="ctr"/>
            <a:r>
              <a:rPr sz="1600" b="0" i="0">
                <a:solidFill>
                  <a:srgbClr val="1F2937"/>
                </a:solidFill>
                <a:latin typeface="Calibri"/>
              </a:rPr>
              <a:t>Onboarded 50,000+ restaurants free; built India's largest restaurant database and review ecosystem — zero commission, maximum reach.</a:t>
            </a:r>
          </a:p>
        </p:txBody>
      </p:sp>
      <p:sp>
        <p:nvSpPr>
          <p:cNvPr id="8" name="Oval 7"/>
          <p:cNvSpPr/>
          <p:nvPr/>
        </p:nvSpPr>
        <p:spPr>
          <a:xfrm>
            <a:off x="4250817" y="2286000"/>
            <a:ext cx="731520" cy="731520"/>
          </a:xfrm>
          <a:prstGeom prst="ellipse">
            <a:avLst/>
          </a:prstGeom>
          <a:solidFill>
            <a:srgbClr val="1A2B4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3321558" y="2286000"/>
            <a:ext cx="2590038" cy="731520"/>
          </a:xfrm>
          <a:prstGeom prst="rect">
            <a:avLst/>
          </a:prstGeom>
          <a:noFill/>
        </p:spPr>
        <p:txBody>
          <a:bodyPr wrap="square" anchor="ctr" lIns="45720" rIns="45720">
            <a:spAutoFit/>
          </a:bodyPr>
          <a:lstStyle/>
          <a:p>
            <a:pPr algn="ctr"/>
            <a:r>
              <a:rPr sz="2800" b="1" i="0">
                <a:solidFill>
                  <a:srgbClr val="FFFFFF"/>
                </a:solidFill>
                <a:latin typeface="Calibri"/>
              </a:rPr>
              <a:t>2</a:t>
            </a:r>
          </a:p>
        </p:txBody>
      </p:sp>
      <p:sp>
        <p:nvSpPr>
          <p:cNvPr id="10" name="TextBox 9"/>
          <p:cNvSpPr txBox="1"/>
          <p:nvPr/>
        </p:nvSpPr>
        <p:spPr>
          <a:xfrm>
            <a:off x="3321558" y="3291840"/>
            <a:ext cx="2590038" cy="548640"/>
          </a:xfrm>
          <a:prstGeom prst="rect">
            <a:avLst/>
          </a:prstGeom>
          <a:noFill/>
        </p:spPr>
        <p:txBody>
          <a:bodyPr wrap="square" anchor="t" lIns="45720" rIns="45720">
            <a:spAutoFit/>
          </a:bodyPr>
          <a:lstStyle/>
          <a:p>
            <a:pPr algn="ctr"/>
            <a:r>
              <a:rPr sz="2000" b="1" i="0">
                <a:solidFill>
                  <a:srgbClr val="1A2B4C"/>
                </a:solidFill>
                <a:latin typeface="Calibri"/>
              </a:rPr>
              <a:t>Phase 2: Paid Advertising (2014–2018)</a:t>
            </a:r>
          </a:p>
        </p:txBody>
      </p:sp>
      <p:sp>
        <p:nvSpPr>
          <p:cNvPr id="11" name="TextBox 10"/>
          <p:cNvSpPr txBox="1"/>
          <p:nvPr/>
        </p:nvSpPr>
        <p:spPr>
          <a:xfrm>
            <a:off x="3321558" y="4023360"/>
            <a:ext cx="2590038" cy="1828800"/>
          </a:xfrm>
          <a:prstGeom prst="rect">
            <a:avLst/>
          </a:prstGeom>
          <a:noFill/>
        </p:spPr>
        <p:txBody>
          <a:bodyPr wrap="square" anchor="t" lIns="45720" rIns="45720">
            <a:spAutoFit/>
          </a:bodyPr>
          <a:lstStyle/>
          <a:p>
            <a:pPr algn="ctr"/>
            <a:r>
              <a:rPr sz="1600" b="0" i="0">
                <a:solidFill>
                  <a:srgbClr val="1F2937"/>
                </a:solidFill>
                <a:latin typeface="Calibri"/>
              </a:rPr>
              <a:t>Monetised via featured listings and banner ads; restaurants paid ₹5,000–₹50,000/month for visibility; SaaS-like recurring revenue stream.</a:t>
            </a:r>
          </a:p>
        </p:txBody>
      </p:sp>
      <p:sp>
        <p:nvSpPr>
          <p:cNvPr id="12" name="Oval 11"/>
          <p:cNvSpPr/>
          <p:nvPr/>
        </p:nvSpPr>
        <p:spPr>
          <a:xfrm>
            <a:off x="7023735" y="2286000"/>
            <a:ext cx="731520" cy="731520"/>
          </a:xfrm>
          <a:prstGeom prst="ellipse">
            <a:avLst/>
          </a:prstGeom>
          <a:solidFill>
            <a:srgbClr val="1A2B4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6094476" y="2286000"/>
            <a:ext cx="2590038" cy="731520"/>
          </a:xfrm>
          <a:prstGeom prst="rect">
            <a:avLst/>
          </a:prstGeom>
          <a:noFill/>
        </p:spPr>
        <p:txBody>
          <a:bodyPr wrap="square" anchor="ctr" lIns="45720" rIns="45720">
            <a:spAutoFit/>
          </a:bodyPr>
          <a:lstStyle/>
          <a:p>
            <a:pPr algn="ctr"/>
            <a:r>
              <a:rPr sz="2800" b="1" i="0">
                <a:solidFill>
                  <a:srgbClr val="FFFFFF"/>
                </a:solidFill>
                <a:latin typeface="Calibri"/>
              </a:rPr>
              <a:t>3</a:t>
            </a:r>
          </a:p>
        </p:txBody>
      </p:sp>
      <p:sp>
        <p:nvSpPr>
          <p:cNvPr id="14" name="TextBox 13"/>
          <p:cNvSpPr txBox="1"/>
          <p:nvPr/>
        </p:nvSpPr>
        <p:spPr>
          <a:xfrm>
            <a:off x="6094476" y="3291840"/>
            <a:ext cx="2590038" cy="548640"/>
          </a:xfrm>
          <a:prstGeom prst="rect">
            <a:avLst/>
          </a:prstGeom>
          <a:noFill/>
        </p:spPr>
        <p:txBody>
          <a:bodyPr wrap="square" anchor="t" lIns="45720" rIns="45720">
            <a:spAutoFit/>
          </a:bodyPr>
          <a:lstStyle/>
          <a:p>
            <a:pPr algn="ctr"/>
            <a:r>
              <a:rPr sz="2000" b="1" i="0">
                <a:solidFill>
                  <a:srgbClr val="1A2B4C"/>
                </a:solidFill>
                <a:latin typeface="Calibri"/>
              </a:rPr>
              <a:t>Phase 3: Delivery Commission (2015–2021)</a:t>
            </a:r>
          </a:p>
        </p:txBody>
      </p:sp>
      <p:sp>
        <p:nvSpPr>
          <p:cNvPr id="15" name="TextBox 14"/>
          <p:cNvSpPr txBox="1"/>
          <p:nvPr/>
        </p:nvSpPr>
        <p:spPr>
          <a:xfrm>
            <a:off x="6094476" y="4023360"/>
            <a:ext cx="2590038" cy="1828800"/>
          </a:xfrm>
          <a:prstGeom prst="rect">
            <a:avLst/>
          </a:prstGeom>
          <a:noFill/>
        </p:spPr>
        <p:txBody>
          <a:bodyPr wrap="square" anchor="t" lIns="45720" rIns="45720">
            <a:spAutoFit/>
          </a:bodyPr>
          <a:lstStyle/>
          <a:p>
            <a:pPr algn="ctr"/>
            <a:r>
              <a:rPr sz="1600" b="0" i="0">
                <a:solidFill>
                  <a:srgbClr val="1F2937"/>
                </a:solidFill>
                <a:latin typeface="Calibri"/>
              </a:rPr>
              <a:t>Integrated delivery layer; 18–25% commission per order; Zomato Kitchens (cloud kitchens) piloted to capture margin-rich supply.</a:t>
            </a:r>
          </a:p>
        </p:txBody>
      </p:sp>
      <p:sp>
        <p:nvSpPr>
          <p:cNvPr id="16" name="Oval 15"/>
          <p:cNvSpPr/>
          <p:nvPr/>
        </p:nvSpPr>
        <p:spPr>
          <a:xfrm>
            <a:off x="9796653" y="2286000"/>
            <a:ext cx="731520" cy="731520"/>
          </a:xfrm>
          <a:prstGeom prst="ellipse">
            <a:avLst/>
          </a:prstGeom>
          <a:solidFill>
            <a:srgbClr val="1A2B4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8867394" y="2286000"/>
            <a:ext cx="2590038" cy="731520"/>
          </a:xfrm>
          <a:prstGeom prst="rect">
            <a:avLst/>
          </a:prstGeom>
          <a:noFill/>
        </p:spPr>
        <p:txBody>
          <a:bodyPr wrap="square" anchor="ctr" lIns="45720" rIns="45720">
            <a:spAutoFit/>
          </a:bodyPr>
          <a:lstStyle/>
          <a:p>
            <a:pPr algn="ctr"/>
            <a:r>
              <a:rPr sz="2800" b="1" i="0">
                <a:solidFill>
                  <a:srgbClr val="FFFFFF"/>
                </a:solidFill>
                <a:latin typeface="Calibri"/>
              </a:rPr>
              <a:t>4</a:t>
            </a:r>
          </a:p>
        </p:txBody>
      </p:sp>
      <p:sp>
        <p:nvSpPr>
          <p:cNvPr id="18" name="TextBox 17"/>
          <p:cNvSpPr txBox="1"/>
          <p:nvPr/>
        </p:nvSpPr>
        <p:spPr>
          <a:xfrm>
            <a:off x="8867394" y="3291840"/>
            <a:ext cx="2590038" cy="548640"/>
          </a:xfrm>
          <a:prstGeom prst="rect">
            <a:avLst/>
          </a:prstGeom>
          <a:noFill/>
        </p:spPr>
        <p:txBody>
          <a:bodyPr wrap="square" anchor="t" lIns="45720" rIns="45720">
            <a:spAutoFit/>
          </a:bodyPr>
          <a:lstStyle/>
          <a:p>
            <a:pPr algn="ctr"/>
            <a:r>
              <a:rPr sz="2000" b="1" i="0">
                <a:solidFill>
                  <a:srgbClr val="1A2B4C"/>
                </a:solidFill>
                <a:latin typeface="Calibri"/>
              </a:rPr>
              <a:t>Phase 4: Partner Enablement (2019–Present)</a:t>
            </a:r>
          </a:p>
        </p:txBody>
      </p:sp>
      <p:sp>
        <p:nvSpPr>
          <p:cNvPr id="19" name="TextBox 18"/>
          <p:cNvSpPr txBox="1"/>
          <p:nvPr/>
        </p:nvSpPr>
        <p:spPr>
          <a:xfrm>
            <a:off x="8867394" y="4023360"/>
            <a:ext cx="2590038" cy="1828800"/>
          </a:xfrm>
          <a:prstGeom prst="rect">
            <a:avLst/>
          </a:prstGeom>
          <a:noFill/>
        </p:spPr>
        <p:txBody>
          <a:bodyPr wrap="square" anchor="t" lIns="45720" rIns="45720">
            <a:spAutoFit/>
          </a:bodyPr>
          <a:lstStyle/>
          <a:p>
            <a:pPr algn="ctr"/>
            <a:r>
              <a:rPr sz="1600" b="0" i="0">
                <a:solidFill>
                  <a:srgbClr val="1F2937"/>
                </a:solidFill>
                <a:latin typeface="Calibri"/>
              </a:rPr>
              <a:t>Hyperpure (B2B ingredient supply), POS integrations, analytics dashboards — deepened lock-in and created new revenue streams beyond commission.</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Rectangle 1"/>
          <p:cNvSpPr/>
          <p:nvPr/>
        </p:nvSpPr>
        <p:spPr>
          <a:xfrm>
            <a:off x="548640" y="548640"/>
            <a:ext cx="457200" cy="54864"/>
          </a:xfrm>
          <a:prstGeom prst="rect">
            <a:avLst/>
          </a:prstGeom>
          <a:solidFill>
            <a:srgbClr val="E84A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548640" y="731520"/>
            <a:ext cx="11091672" cy="1097280"/>
          </a:xfrm>
          <a:prstGeom prst="rect">
            <a:avLst/>
          </a:prstGeom>
          <a:noFill/>
        </p:spPr>
        <p:txBody>
          <a:bodyPr wrap="square" anchor="t" lIns="45720" rIns="45720">
            <a:spAutoFit/>
          </a:bodyPr>
          <a:lstStyle/>
          <a:p>
            <a:pPr algn="l"/>
            <a:r>
              <a:rPr sz="3200" b="1" i="0">
                <a:solidFill>
                  <a:srgbClr val="1A2B4C"/>
                </a:solidFill>
                <a:latin typeface="Calibri"/>
              </a:rPr>
              <a:t>Pricing Strategy Evolved From Burning Cash to Sustainable Unit Economics</a:t>
            </a:r>
          </a:p>
        </p:txBody>
      </p:sp>
      <p:sp>
        <p:nvSpPr>
          <p:cNvPr id="4" name="TextBox 3"/>
          <p:cNvSpPr txBox="1"/>
          <p:nvPr/>
        </p:nvSpPr>
        <p:spPr>
          <a:xfrm>
            <a:off x="548640" y="2286000"/>
            <a:ext cx="5303520" cy="640080"/>
          </a:xfrm>
          <a:prstGeom prst="rect">
            <a:avLst/>
          </a:prstGeom>
          <a:noFill/>
        </p:spPr>
        <p:txBody>
          <a:bodyPr wrap="square" anchor="t" lIns="45720" rIns="45720">
            <a:spAutoFit/>
          </a:bodyPr>
          <a:lstStyle/>
          <a:p>
            <a:pPr algn="l"/>
            <a:r>
              <a:rPr sz="2400" b="1" i="0">
                <a:solidFill>
                  <a:srgbClr val="1A2B4C"/>
                </a:solidFill>
                <a:latin typeface="Calibri"/>
              </a:rPr>
              <a:t>Phase 1: Growth Mode (2015–2018)</a:t>
            </a:r>
          </a:p>
        </p:txBody>
      </p:sp>
      <p:sp>
        <p:nvSpPr>
          <p:cNvPr id="5" name="TextBox 4"/>
          <p:cNvSpPr txBox="1"/>
          <p:nvPr/>
        </p:nvSpPr>
        <p:spPr>
          <a:xfrm>
            <a:off x="548640" y="3017520"/>
            <a:ext cx="5303520" cy="3383280"/>
          </a:xfrm>
          <a:prstGeom prst="rect">
            <a:avLst/>
          </a:prstGeom>
          <a:noFill/>
        </p:spPr>
        <p:txBody>
          <a:bodyPr wrap="square">
            <a:spAutoFit/>
          </a:bodyPr>
          <a:lstStyle/>
          <a:p>
            <a:pPr>
              <a:spcAft>
                <a:spcPts val="1000"/>
              </a:spcAft>
            </a:pPr>
            <a:r>
              <a:rPr sz="1600">
                <a:solidFill>
                  <a:srgbClr val="1F2937"/>
                </a:solidFill>
                <a:latin typeface="Calibri"/>
              </a:rPr>
              <a:t>•  ₹50–₹150 discounts per order</a:t>
            </a:r>
          </a:p>
          <a:p>
            <a:pPr>
              <a:spcAft>
                <a:spcPts val="1000"/>
              </a:spcAft>
            </a:pPr>
            <a:r>
              <a:rPr sz="1600">
                <a:solidFill>
                  <a:srgbClr val="1F2937"/>
                </a:solidFill>
                <a:latin typeface="Calibri"/>
              </a:rPr>
              <a:t>•  Delivery fee: ₹0 (subsidised)</a:t>
            </a:r>
          </a:p>
          <a:p>
            <a:pPr>
              <a:spcAft>
                <a:spcPts val="1000"/>
              </a:spcAft>
            </a:pPr>
            <a:r>
              <a:rPr sz="1600">
                <a:solidFill>
                  <a:srgbClr val="1F2937"/>
                </a:solidFill>
                <a:latin typeface="Calibri"/>
              </a:rPr>
              <a:t>•  CAC: ₹300–₹500 per new user</a:t>
            </a:r>
          </a:p>
          <a:p>
            <a:pPr>
              <a:spcAft>
                <a:spcPts val="1000"/>
              </a:spcAft>
            </a:pPr>
            <a:r>
              <a:rPr sz="1600">
                <a:solidFill>
                  <a:srgbClr val="1F2937"/>
                </a:solidFill>
                <a:latin typeface="Calibri"/>
              </a:rPr>
              <a:t>•  Negative contribution margin accepted</a:t>
            </a:r>
          </a:p>
          <a:p>
            <a:pPr>
              <a:spcAft>
                <a:spcPts val="1000"/>
              </a:spcAft>
            </a:pPr>
            <a:r>
              <a:rPr sz="1600">
                <a:solidFill>
                  <a:srgbClr val="1F2937"/>
                </a:solidFill>
                <a:latin typeface="Calibri"/>
              </a:rPr>
              <a:t>•  Goal: GMV growth and market share</a:t>
            </a:r>
          </a:p>
          <a:p>
            <a:pPr>
              <a:spcAft>
                <a:spcPts val="1000"/>
              </a:spcAft>
            </a:pPr>
            <a:r>
              <a:rPr sz="1600">
                <a:solidFill>
                  <a:srgbClr val="1F2937"/>
                </a:solidFill>
                <a:latin typeface="Calibri"/>
              </a:rPr>
              <a:t>•  Funding: SoftBank, Ant Financial rounds</a:t>
            </a:r>
          </a:p>
        </p:txBody>
      </p:sp>
      <p:sp>
        <p:nvSpPr>
          <p:cNvPr id="6" name="TextBox 5"/>
          <p:cNvSpPr txBox="1"/>
          <p:nvPr/>
        </p:nvSpPr>
        <p:spPr>
          <a:xfrm>
            <a:off x="6400800" y="2286000"/>
            <a:ext cx="5303520" cy="640080"/>
          </a:xfrm>
          <a:prstGeom prst="rect">
            <a:avLst/>
          </a:prstGeom>
          <a:noFill/>
        </p:spPr>
        <p:txBody>
          <a:bodyPr wrap="square" anchor="t" lIns="45720" rIns="45720">
            <a:spAutoFit/>
          </a:bodyPr>
          <a:lstStyle/>
          <a:p>
            <a:pPr algn="l"/>
            <a:r>
              <a:rPr sz="2400" b="1" i="0">
                <a:solidFill>
                  <a:srgbClr val="E84A3D"/>
                </a:solidFill>
                <a:latin typeface="Calibri"/>
              </a:rPr>
              <a:t>Phase 2: Profitability Mode (2019–2021)</a:t>
            </a:r>
          </a:p>
        </p:txBody>
      </p:sp>
      <p:sp>
        <p:nvSpPr>
          <p:cNvPr id="7" name="TextBox 6"/>
          <p:cNvSpPr txBox="1"/>
          <p:nvPr/>
        </p:nvSpPr>
        <p:spPr>
          <a:xfrm>
            <a:off x="6400800" y="3017520"/>
            <a:ext cx="5303520" cy="3383280"/>
          </a:xfrm>
          <a:prstGeom prst="rect">
            <a:avLst/>
          </a:prstGeom>
          <a:noFill/>
        </p:spPr>
        <p:txBody>
          <a:bodyPr wrap="square">
            <a:spAutoFit/>
          </a:bodyPr>
          <a:lstStyle/>
          <a:p>
            <a:pPr>
              <a:spcAft>
                <a:spcPts val="1000"/>
              </a:spcAft>
            </a:pPr>
            <a:r>
              <a:rPr sz="1600">
                <a:solidFill>
                  <a:srgbClr val="1F2937"/>
                </a:solidFill>
                <a:latin typeface="Calibri"/>
              </a:rPr>
              <a:t>•  Delivery fee restored: ₹25–₹49</a:t>
            </a:r>
          </a:p>
          <a:p>
            <a:pPr>
              <a:spcAft>
                <a:spcPts val="1000"/>
              </a:spcAft>
            </a:pPr>
            <a:r>
              <a:rPr sz="1600">
                <a:solidFill>
                  <a:srgbClr val="1F2937"/>
                </a:solidFill>
                <a:latin typeface="Calibri"/>
              </a:rPr>
              <a:t>•  Zomato Pro: ₹149/month subscription</a:t>
            </a:r>
          </a:p>
          <a:p>
            <a:pPr>
              <a:spcAft>
                <a:spcPts val="1000"/>
              </a:spcAft>
            </a:pPr>
            <a:r>
              <a:rPr sz="1600">
                <a:solidFill>
                  <a:srgbClr val="1F2937"/>
                </a:solidFill>
                <a:latin typeface="Calibri"/>
              </a:rPr>
              <a:t>•  Commission optimised: 18–25% bracket</a:t>
            </a:r>
          </a:p>
          <a:p>
            <a:pPr>
              <a:spcAft>
                <a:spcPts val="1000"/>
              </a:spcAft>
            </a:pPr>
            <a:r>
              <a:rPr sz="1600">
                <a:solidFill>
                  <a:srgbClr val="1F2937"/>
                </a:solidFill>
                <a:latin typeface="Calibri"/>
              </a:rPr>
              <a:t>•  Customer contribution margin turned positive</a:t>
            </a:r>
          </a:p>
          <a:p>
            <a:pPr>
              <a:spcAft>
                <a:spcPts val="1000"/>
              </a:spcAft>
            </a:pPr>
            <a:r>
              <a:rPr sz="1600">
                <a:solidFill>
                  <a:srgbClr val="1F2937"/>
                </a:solidFill>
                <a:latin typeface="Calibri"/>
              </a:rPr>
              <a:t>•  Dropped 225 cities; refocused on top 50</a:t>
            </a:r>
          </a:p>
          <a:p>
            <a:pPr>
              <a:spcAft>
                <a:spcPts val="1000"/>
              </a:spcAft>
            </a:pPr>
            <a:r>
              <a:rPr sz="1600">
                <a:solidFill>
                  <a:srgbClr val="1F2937"/>
                </a:solidFill>
                <a:latin typeface="Calibri"/>
              </a:rPr>
              <a:t>•  FY2021 losses narrowed 45% YoY</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Rectangle 1"/>
          <p:cNvSpPr/>
          <p:nvPr/>
        </p:nvSpPr>
        <p:spPr>
          <a:xfrm>
            <a:off x="548640" y="548640"/>
            <a:ext cx="457200" cy="54864"/>
          </a:xfrm>
          <a:prstGeom prst="rect">
            <a:avLst/>
          </a:prstGeom>
          <a:solidFill>
            <a:srgbClr val="E84A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548640" y="731520"/>
            <a:ext cx="11091672" cy="1097280"/>
          </a:xfrm>
          <a:prstGeom prst="rect">
            <a:avLst/>
          </a:prstGeom>
          <a:noFill/>
        </p:spPr>
        <p:txBody>
          <a:bodyPr wrap="square" anchor="t" lIns="45720" rIns="45720">
            <a:spAutoFit/>
          </a:bodyPr>
          <a:lstStyle/>
          <a:p>
            <a:pPr algn="l"/>
            <a:r>
              <a:rPr sz="3200" b="1" i="0">
                <a:solidFill>
                  <a:srgbClr val="1A2B4C"/>
                </a:solidFill>
                <a:latin typeface="Calibri"/>
              </a:rPr>
              <a:t>Zomato's IPO Journey: Eight Years of Strategic Pivots Across Five Funding Phases</a:t>
            </a:r>
          </a:p>
        </p:txBody>
      </p:sp>
      <p:sp>
        <p:nvSpPr>
          <p:cNvPr id="4" name="Rectangle 3"/>
          <p:cNvSpPr/>
          <p:nvPr/>
        </p:nvSpPr>
        <p:spPr>
          <a:xfrm>
            <a:off x="548640" y="4114800"/>
            <a:ext cx="11091672" cy="36576"/>
          </a:xfrm>
          <a:prstGeom prst="rect">
            <a:avLst/>
          </a:prstGeom>
          <a:solidFill>
            <a:srgbClr val="9CA3A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Oval 4"/>
          <p:cNvSpPr/>
          <p:nvPr/>
        </p:nvSpPr>
        <p:spPr>
          <a:xfrm>
            <a:off x="1381506" y="4023360"/>
            <a:ext cx="228600" cy="228600"/>
          </a:xfrm>
          <a:prstGeom prst="ellipse">
            <a:avLst/>
          </a:prstGeom>
          <a:solidFill>
            <a:srgbClr val="E84A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101346" y="2926080"/>
            <a:ext cx="2743200" cy="457200"/>
          </a:xfrm>
          <a:prstGeom prst="rect">
            <a:avLst/>
          </a:prstGeom>
          <a:noFill/>
        </p:spPr>
        <p:txBody>
          <a:bodyPr wrap="square" anchor="t" lIns="45720" rIns="45720">
            <a:spAutoFit/>
          </a:bodyPr>
          <a:lstStyle/>
          <a:p>
            <a:pPr algn="ctr"/>
            <a:r>
              <a:rPr sz="1600" b="1" i="0">
                <a:solidFill>
                  <a:srgbClr val="E84A3D"/>
                </a:solidFill>
                <a:latin typeface="Calibri"/>
              </a:rPr>
              <a:t>2008</a:t>
            </a:r>
          </a:p>
        </p:txBody>
      </p:sp>
      <p:sp>
        <p:nvSpPr>
          <p:cNvPr id="7" name="TextBox 6"/>
          <p:cNvSpPr txBox="1"/>
          <p:nvPr/>
        </p:nvSpPr>
        <p:spPr>
          <a:xfrm>
            <a:off x="101346" y="4480560"/>
            <a:ext cx="2743200" cy="1371600"/>
          </a:xfrm>
          <a:prstGeom prst="rect">
            <a:avLst/>
          </a:prstGeom>
          <a:noFill/>
        </p:spPr>
        <p:txBody>
          <a:bodyPr wrap="square" anchor="t" lIns="45720" rIns="45720">
            <a:spAutoFit/>
          </a:bodyPr>
          <a:lstStyle/>
          <a:p>
            <a:pPr algn="ctr"/>
            <a:r>
              <a:rPr sz="1600" b="0" i="0">
                <a:solidFill>
                  <a:srgbClr val="1F2937"/>
                </a:solidFill>
                <a:latin typeface="Calibri"/>
              </a:rPr>
              <a:t>Founded as Foodiebay; restaurant discovery only; bootstrapped for 2 years</a:t>
            </a:r>
          </a:p>
        </p:txBody>
      </p:sp>
      <p:sp>
        <p:nvSpPr>
          <p:cNvPr id="8" name="Oval 7"/>
          <p:cNvSpPr/>
          <p:nvPr/>
        </p:nvSpPr>
        <p:spPr>
          <a:xfrm>
            <a:off x="3230118" y="4023360"/>
            <a:ext cx="228600" cy="228600"/>
          </a:xfrm>
          <a:prstGeom prst="ellipse">
            <a:avLst/>
          </a:prstGeom>
          <a:solidFill>
            <a:srgbClr val="E84A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1949958" y="2926080"/>
            <a:ext cx="2743200" cy="457200"/>
          </a:xfrm>
          <a:prstGeom prst="rect">
            <a:avLst/>
          </a:prstGeom>
          <a:noFill/>
        </p:spPr>
        <p:txBody>
          <a:bodyPr wrap="square" anchor="t" lIns="45720" rIns="45720">
            <a:spAutoFit/>
          </a:bodyPr>
          <a:lstStyle/>
          <a:p>
            <a:pPr algn="ctr"/>
            <a:r>
              <a:rPr sz="1600" b="1" i="0">
                <a:solidFill>
                  <a:srgbClr val="E84A3D"/>
                </a:solidFill>
                <a:latin typeface="Calibri"/>
              </a:rPr>
              <a:t>2010</a:t>
            </a:r>
          </a:p>
        </p:txBody>
      </p:sp>
      <p:sp>
        <p:nvSpPr>
          <p:cNvPr id="10" name="TextBox 9"/>
          <p:cNvSpPr txBox="1"/>
          <p:nvPr/>
        </p:nvSpPr>
        <p:spPr>
          <a:xfrm>
            <a:off x="1949958" y="4480560"/>
            <a:ext cx="2743200" cy="1371600"/>
          </a:xfrm>
          <a:prstGeom prst="rect">
            <a:avLst/>
          </a:prstGeom>
          <a:noFill/>
        </p:spPr>
        <p:txBody>
          <a:bodyPr wrap="square" anchor="t" lIns="45720" rIns="45720">
            <a:spAutoFit/>
          </a:bodyPr>
          <a:lstStyle/>
          <a:p>
            <a:pPr algn="ctr"/>
            <a:r>
              <a:rPr sz="1600" b="0" i="0">
                <a:solidFill>
                  <a:srgbClr val="1F2937"/>
                </a:solidFill>
                <a:latin typeface="Calibri"/>
              </a:rPr>
              <a:t>Rebranded Zomato; Info Edge invests ₹4.7 Cr for 18% stake — first institutional bet</a:t>
            </a:r>
          </a:p>
        </p:txBody>
      </p:sp>
      <p:sp>
        <p:nvSpPr>
          <p:cNvPr id="11" name="Oval 10"/>
          <p:cNvSpPr/>
          <p:nvPr/>
        </p:nvSpPr>
        <p:spPr>
          <a:xfrm>
            <a:off x="5078730" y="4023360"/>
            <a:ext cx="228600" cy="228600"/>
          </a:xfrm>
          <a:prstGeom prst="ellipse">
            <a:avLst/>
          </a:prstGeom>
          <a:solidFill>
            <a:srgbClr val="E84A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3798570" y="2926080"/>
            <a:ext cx="2743200" cy="457200"/>
          </a:xfrm>
          <a:prstGeom prst="rect">
            <a:avLst/>
          </a:prstGeom>
          <a:noFill/>
        </p:spPr>
        <p:txBody>
          <a:bodyPr wrap="square" anchor="t" lIns="45720" rIns="45720">
            <a:spAutoFit/>
          </a:bodyPr>
          <a:lstStyle/>
          <a:p>
            <a:pPr algn="ctr"/>
            <a:r>
              <a:rPr sz="1600" b="1" i="0">
                <a:solidFill>
                  <a:srgbClr val="E84A3D"/>
                </a:solidFill>
                <a:latin typeface="Calibri"/>
              </a:rPr>
              <a:t>2015</a:t>
            </a:r>
          </a:p>
        </p:txBody>
      </p:sp>
      <p:sp>
        <p:nvSpPr>
          <p:cNvPr id="13" name="TextBox 12"/>
          <p:cNvSpPr txBox="1"/>
          <p:nvPr/>
        </p:nvSpPr>
        <p:spPr>
          <a:xfrm>
            <a:off x="3798570" y="4480560"/>
            <a:ext cx="2743200" cy="1371600"/>
          </a:xfrm>
          <a:prstGeom prst="rect">
            <a:avLst/>
          </a:prstGeom>
          <a:noFill/>
        </p:spPr>
        <p:txBody>
          <a:bodyPr wrap="square" anchor="t" lIns="45720" rIns="45720">
            <a:spAutoFit/>
          </a:bodyPr>
          <a:lstStyle/>
          <a:p>
            <a:pPr algn="ctr"/>
            <a:r>
              <a:rPr sz="1600" b="0" i="0">
                <a:solidFill>
                  <a:srgbClr val="1F2937"/>
                </a:solidFill>
                <a:latin typeface="Calibri"/>
              </a:rPr>
              <a:t>Launches food delivery; acquires Urbanspoon (USA) for ₹230 Cr — global ambition signalled</a:t>
            </a:r>
          </a:p>
        </p:txBody>
      </p:sp>
      <p:sp>
        <p:nvSpPr>
          <p:cNvPr id="14" name="Oval 13"/>
          <p:cNvSpPr/>
          <p:nvPr/>
        </p:nvSpPr>
        <p:spPr>
          <a:xfrm>
            <a:off x="6927342" y="4023360"/>
            <a:ext cx="228600" cy="228600"/>
          </a:xfrm>
          <a:prstGeom prst="ellipse">
            <a:avLst/>
          </a:prstGeom>
          <a:solidFill>
            <a:srgbClr val="E84A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5647182" y="2926080"/>
            <a:ext cx="2743200" cy="457200"/>
          </a:xfrm>
          <a:prstGeom prst="rect">
            <a:avLst/>
          </a:prstGeom>
          <a:noFill/>
        </p:spPr>
        <p:txBody>
          <a:bodyPr wrap="square" anchor="t" lIns="45720" rIns="45720">
            <a:spAutoFit/>
          </a:bodyPr>
          <a:lstStyle/>
          <a:p>
            <a:pPr algn="ctr"/>
            <a:r>
              <a:rPr sz="1600" b="1" i="0">
                <a:solidFill>
                  <a:srgbClr val="E84A3D"/>
                </a:solidFill>
                <a:latin typeface="Calibri"/>
              </a:rPr>
              <a:t>2018</a:t>
            </a:r>
          </a:p>
        </p:txBody>
      </p:sp>
      <p:sp>
        <p:nvSpPr>
          <p:cNvPr id="16" name="TextBox 15"/>
          <p:cNvSpPr txBox="1"/>
          <p:nvPr/>
        </p:nvSpPr>
        <p:spPr>
          <a:xfrm>
            <a:off x="5647182" y="4480560"/>
            <a:ext cx="2743200" cy="1371600"/>
          </a:xfrm>
          <a:prstGeom prst="rect">
            <a:avLst/>
          </a:prstGeom>
          <a:noFill/>
        </p:spPr>
        <p:txBody>
          <a:bodyPr wrap="square" anchor="t" lIns="45720" rIns="45720">
            <a:spAutoFit/>
          </a:bodyPr>
          <a:lstStyle/>
          <a:p>
            <a:pPr algn="ctr"/>
            <a:r>
              <a:rPr sz="1600" b="0" i="0">
                <a:solidFill>
                  <a:srgbClr val="1F2937"/>
                </a:solidFill>
                <a:latin typeface="Calibri"/>
              </a:rPr>
              <a:t>Ant Financial invests $210 Mn; valuation crosses $2 Bn; Swiggy surpasses in GMV</a:t>
            </a:r>
          </a:p>
        </p:txBody>
      </p:sp>
      <p:sp>
        <p:nvSpPr>
          <p:cNvPr id="17" name="Oval 16"/>
          <p:cNvSpPr/>
          <p:nvPr/>
        </p:nvSpPr>
        <p:spPr>
          <a:xfrm>
            <a:off x="8775954" y="4023360"/>
            <a:ext cx="228600" cy="228600"/>
          </a:xfrm>
          <a:prstGeom prst="ellipse">
            <a:avLst/>
          </a:prstGeom>
          <a:solidFill>
            <a:srgbClr val="E84A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7495794" y="2926080"/>
            <a:ext cx="2743200" cy="457200"/>
          </a:xfrm>
          <a:prstGeom prst="rect">
            <a:avLst/>
          </a:prstGeom>
          <a:noFill/>
        </p:spPr>
        <p:txBody>
          <a:bodyPr wrap="square" anchor="t" lIns="45720" rIns="45720">
            <a:spAutoFit/>
          </a:bodyPr>
          <a:lstStyle/>
          <a:p>
            <a:pPr algn="ctr"/>
            <a:r>
              <a:rPr sz="1600" b="1" i="0">
                <a:solidFill>
                  <a:srgbClr val="E84A3D"/>
                </a:solidFill>
                <a:latin typeface="Calibri"/>
              </a:rPr>
              <a:t>2020</a:t>
            </a:r>
          </a:p>
        </p:txBody>
      </p:sp>
      <p:sp>
        <p:nvSpPr>
          <p:cNvPr id="19" name="TextBox 18"/>
          <p:cNvSpPr txBox="1"/>
          <p:nvPr/>
        </p:nvSpPr>
        <p:spPr>
          <a:xfrm>
            <a:off x="7495794" y="4480560"/>
            <a:ext cx="2743200" cy="1371600"/>
          </a:xfrm>
          <a:prstGeom prst="rect">
            <a:avLst/>
          </a:prstGeom>
          <a:noFill/>
        </p:spPr>
        <p:txBody>
          <a:bodyPr wrap="square" anchor="t" lIns="45720" rIns="45720">
            <a:spAutoFit/>
          </a:bodyPr>
          <a:lstStyle/>
          <a:p>
            <a:pPr algn="ctr"/>
            <a:r>
              <a:rPr sz="1600" b="0" i="0">
                <a:solidFill>
                  <a:srgbClr val="1F2937"/>
                </a:solidFill>
                <a:latin typeface="Calibri"/>
              </a:rPr>
              <a:t>Acquires Uber Eats India for $350 Mn in stock; market consolidates to 2 players</a:t>
            </a:r>
          </a:p>
        </p:txBody>
      </p:sp>
      <p:sp>
        <p:nvSpPr>
          <p:cNvPr id="20" name="Oval 19"/>
          <p:cNvSpPr/>
          <p:nvPr/>
        </p:nvSpPr>
        <p:spPr>
          <a:xfrm>
            <a:off x="10624566" y="4023360"/>
            <a:ext cx="228600" cy="228600"/>
          </a:xfrm>
          <a:prstGeom prst="ellipse">
            <a:avLst/>
          </a:prstGeom>
          <a:solidFill>
            <a:srgbClr val="E84A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TextBox 20"/>
          <p:cNvSpPr txBox="1"/>
          <p:nvPr/>
        </p:nvSpPr>
        <p:spPr>
          <a:xfrm>
            <a:off x="9344406" y="2926080"/>
            <a:ext cx="2743200" cy="457200"/>
          </a:xfrm>
          <a:prstGeom prst="rect">
            <a:avLst/>
          </a:prstGeom>
          <a:noFill/>
        </p:spPr>
        <p:txBody>
          <a:bodyPr wrap="square" anchor="t" lIns="45720" rIns="45720">
            <a:spAutoFit/>
          </a:bodyPr>
          <a:lstStyle/>
          <a:p>
            <a:pPr algn="ctr"/>
            <a:r>
              <a:rPr sz="1600" b="1" i="0">
                <a:solidFill>
                  <a:srgbClr val="E84A3D"/>
                </a:solidFill>
                <a:latin typeface="Calibri"/>
              </a:rPr>
              <a:t>July 2021</a:t>
            </a:r>
          </a:p>
        </p:txBody>
      </p:sp>
      <p:sp>
        <p:nvSpPr>
          <p:cNvPr id="22" name="TextBox 21"/>
          <p:cNvSpPr txBox="1"/>
          <p:nvPr/>
        </p:nvSpPr>
        <p:spPr>
          <a:xfrm>
            <a:off x="9344406" y="4480560"/>
            <a:ext cx="2743200" cy="1371600"/>
          </a:xfrm>
          <a:prstGeom prst="rect">
            <a:avLst/>
          </a:prstGeom>
          <a:noFill/>
        </p:spPr>
        <p:txBody>
          <a:bodyPr wrap="square" anchor="t" lIns="45720" rIns="45720">
            <a:spAutoFit/>
          </a:bodyPr>
          <a:lstStyle/>
          <a:p>
            <a:pPr algn="ctr"/>
            <a:r>
              <a:rPr sz="1600" b="0" i="0">
                <a:solidFill>
                  <a:srgbClr val="1F2937"/>
                </a:solidFill>
                <a:latin typeface="Calibri"/>
              </a:rPr>
              <a:t>IPO at ₹76/share; raises ₹9,375 Cr; listed at ₹116 — 53% listing gains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Rectangle 1"/>
          <p:cNvSpPr/>
          <p:nvPr/>
        </p:nvSpPr>
        <p:spPr>
          <a:xfrm>
            <a:off x="548640" y="548640"/>
            <a:ext cx="457200" cy="54864"/>
          </a:xfrm>
          <a:prstGeom prst="rect">
            <a:avLst/>
          </a:prstGeom>
          <a:solidFill>
            <a:srgbClr val="E84A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548640" y="731520"/>
            <a:ext cx="11091672" cy="1097280"/>
          </a:xfrm>
          <a:prstGeom prst="rect">
            <a:avLst/>
          </a:prstGeom>
          <a:noFill/>
        </p:spPr>
        <p:txBody>
          <a:bodyPr wrap="square" anchor="t" lIns="45720" rIns="45720">
            <a:spAutoFit/>
          </a:bodyPr>
          <a:lstStyle/>
          <a:p>
            <a:pPr algn="l"/>
            <a:r>
              <a:rPr sz="3200" b="1" i="0">
                <a:solidFill>
                  <a:srgbClr val="1A2B4C"/>
                </a:solidFill>
                <a:latin typeface="Calibri"/>
              </a:rPr>
              <a:t>Five Critical Success Factors Explain Zomato's Durable Competitive Advantage</a:t>
            </a:r>
          </a:p>
        </p:txBody>
      </p:sp>
      <p:sp>
        <p:nvSpPr>
          <p:cNvPr id="4" name="TextBox 3"/>
          <p:cNvSpPr txBox="1"/>
          <p:nvPr/>
        </p:nvSpPr>
        <p:spPr>
          <a:xfrm>
            <a:off x="548640" y="1828800"/>
            <a:ext cx="11091672" cy="457200"/>
          </a:xfrm>
          <a:prstGeom prst="rect">
            <a:avLst/>
          </a:prstGeom>
          <a:noFill/>
        </p:spPr>
        <p:txBody>
          <a:bodyPr wrap="square" anchor="t" lIns="45720" rIns="45720">
            <a:spAutoFit/>
          </a:bodyPr>
          <a:lstStyle/>
          <a:p>
            <a:pPr algn="l"/>
            <a:r>
              <a:rPr sz="2000" b="0" i="1">
                <a:solidFill>
                  <a:srgbClr val="E84A3D"/>
                </a:solidFill>
                <a:latin typeface="Calibri"/>
              </a:rPr>
              <a:t>Not just execution — a deliberate system of reinforcing strategic choices</a:t>
            </a:r>
          </a:p>
        </p:txBody>
      </p:sp>
      <p:sp>
        <p:nvSpPr>
          <p:cNvPr id="5" name="TextBox 4"/>
          <p:cNvSpPr txBox="1"/>
          <p:nvPr/>
        </p:nvSpPr>
        <p:spPr>
          <a:xfrm>
            <a:off x="548640" y="2560320"/>
            <a:ext cx="11091672" cy="3749040"/>
          </a:xfrm>
          <a:prstGeom prst="rect">
            <a:avLst/>
          </a:prstGeom>
          <a:noFill/>
        </p:spPr>
        <p:txBody>
          <a:bodyPr wrap="square">
            <a:spAutoFit/>
          </a:bodyPr>
          <a:lstStyle/>
          <a:p>
            <a:pPr>
              <a:spcAft>
                <a:spcPts val="1400"/>
              </a:spcAft>
            </a:pPr>
            <a:r>
              <a:rPr sz="2000">
                <a:solidFill>
                  <a:srgbClr val="1F2937"/>
                </a:solidFill>
                <a:latin typeface="Calibri"/>
              </a:rPr>
              <a:t>•   Content moat: 50Mn+ reviews built SEO flywheel</a:t>
            </a:r>
          </a:p>
          <a:p>
            <a:pPr>
              <a:spcAft>
                <a:spcPts val="1400"/>
              </a:spcAft>
            </a:pPr>
            <a:r>
              <a:rPr sz="2000">
                <a:solidFill>
                  <a:srgbClr val="1F2937"/>
                </a:solidFill>
                <a:latin typeface="Calibri"/>
              </a:rPr>
              <a:t>•   Brand voice: Witty marketing won Gen-Z loyalty</a:t>
            </a:r>
          </a:p>
          <a:p>
            <a:pPr>
              <a:spcAft>
                <a:spcPts val="1400"/>
              </a:spcAft>
            </a:pPr>
            <a:r>
              <a:rPr sz="2000">
                <a:solidFill>
                  <a:srgbClr val="1F2937"/>
                </a:solidFill>
                <a:latin typeface="Calibri"/>
              </a:rPr>
              <a:t>•   Ecosystem depth: Hyperpure locked in restaurants</a:t>
            </a:r>
          </a:p>
          <a:p>
            <a:pPr>
              <a:spcAft>
                <a:spcPts val="1400"/>
              </a:spcAft>
            </a:pPr>
            <a:r>
              <a:rPr sz="2000">
                <a:solidFill>
                  <a:srgbClr val="1F2937"/>
                </a:solidFill>
                <a:latin typeface="Calibri"/>
              </a:rPr>
              <a:t>•   Data advantage: 8 years of order-level insights</a:t>
            </a:r>
          </a:p>
          <a:p>
            <a:pPr>
              <a:spcAft>
                <a:spcPts val="1400"/>
              </a:spcAft>
            </a:pPr>
            <a:r>
              <a:rPr sz="2000">
                <a:solidFill>
                  <a:srgbClr val="1F2937"/>
                </a:solidFill>
                <a:latin typeface="Calibri"/>
              </a:rPr>
              <a:t>•   Capital discipline: Exited 225 loss-making cities</a:t>
            </a:r>
          </a:p>
          <a:p>
            <a:pPr>
              <a:spcAft>
                <a:spcPts val="1400"/>
              </a:spcAft>
            </a:pPr>
            <a:r>
              <a:rPr sz="2000">
                <a:solidFill>
                  <a:srgbClr val="1F2937"/>
                </a:solidFill>
                <a:latin typeface="Calibri"/>
              </a:rPr>
              <a:t>•   Timing: IPO at peak new-economy sentiment</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A2B4C"/>
        </a:solidFill>
        <a:effectLst/>
      </p:bgPr>
    </p:bg>
    <p:spTree>
      <p:nvGrpSpPr>
        <p:cNvPr id="1" name=""/>
        <p:cNvGrpSpPr/>
        <p:nvPr/>
      </p:nvGrpSpPr>
      <p:grpSpPr/>
      <p:sp>
        <p:nvSpPr>
          <p:cNvPr id="2" name="Rectangle 1"/>
          <p:cNvSpPr/>
          <p:nvPr/>
        </p:nvSpPr>
        <p:spPr>
          <a:xfrm>
            <a:off x="548640" y="548640"/>
            <a:ext cx="457200" cy="54864"/>
          </a:xfrm>
          <a:prstGeom prst="rect">
            <a:avLst/>
          </a:prstGeom>
          <a:solidFill>
            <a:srgbClr val="E84A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548640" y="2286000"/>
            <a:ext cx="11091672" cy="2286000"/>
          </a:xfrm>
          <a:prstGeom prst="rect">
            <a:avLst/>
          </a:prstGeom>
          <a:noFill/>
        </p:spPr>
        <p:txBody>
          <a:bodyPr wrap="square" anchor="ctr" lIns="45720" rIns="45720">
            <a:spAutoFit/>
          </a:bodyPr>
          <a:lstStyle/>
          <a:p>
            <a:pPr algn="ctr"/>
            <a:r>
              <a:rPr sz="4400" b="1" i="0">
                <a:solidFill>
                  <a:srgbClr val="FFFFFF"/>
                </a:solidFill>
                <a:latin typeface="Calibri"/>
              </a:rPr>
              <a:t>Four Strategic Lessons From Zomato Apply Across Capital-Intensive, High-Friction Industries</a:t>
            </a:r>
          </a:p>
        </p:txBody>
      </p:sp>
      <p:sp>
        <p:nvSpPr>
          <p:cNvPr id="4" name="TextBox 3"/>
          <p:cNvSpPr txBox="1"/>
          <p:nvPr/>
        </p:nvSpPr>
        <p:spPr>
          <a:xfrm>
            <a:off x="548640" y="4572000"/>
            <a:ext cx="11091672" cy="914400"/>
          </a:xfrm>
          <a:prstGeom prst="rect">
            <a:avLst/>
          </a:prstGeom>
          <a:noFill/>
        </p:spPr>
        <p:txBody>
          <a:bodyPr wrap="square" anchor="t" lIns="45720" rIns="45720">
            <a:spAutoFit/>
          </a:bodyPr>
          <a:lstStyle/>
          <a:p>
            <a:pPr algn="ctr"/>
            <a:r>
              <a:rPr sz="2400" b="0" i="0">
                <a:solidFill>
                  <a:srgbClr val="F5F7FA"/>
                </a:solidFill>
                <a:latin typeface="Calibri"/>
              </a:rPr>
              <a:t>Implications for market entry, category creation, and stakeholder management in emerging markets</a:t>
            </a:r>
          </a:p>
        </p:txBody>
      </p:sp>
      <p:sp>
        <p:nvSpPr>
          <p:cNvPr id="5" name="TextBox 4"/>
          <p:cNvSpPr txBox="1"/>
          <p:nvPr/>
        </p:nvSpPr>
        <p:spPr>
          <a:xfrm>
            <a:off x="548640" y="6217920"/>
            <a:ext cx="11091672" cy="365760"/>
          </a:xfrm>
          <a:prstGeom prst="rect">
            <a:avLst/>
          </a:prstGeom>
          <a:noFill/>
        </p:spPr>
        <p:txBody>
          <a:bodyPr wrap="square" anchor="t" lIns="45720" rIns="45720">
            <a:spAutoFit/>
          </a:bodyPr>
          <a:lstStyle/>
          <a:p>
            <a:pPr algn="ctr"/>
            <a:r>
              <a:rPr sz="1200" b="0" i="0">
                <a:solidFill>
                  <a:srgbClr val="9CA3AF"/>
                </a:solidFill>
                <a:latin typeface="Calibri"/>
              </a:rPr>
              <a:t>Made with slides.connexolve.in</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