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direct financial hook — fleet managers think in rupees, not features. This headline frames the entire conversation around savings, not software. Establish credibility immediately by referencing real deployments before diving into the problem. Let the audience feel the financial opportunity before you show them the solution.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makes the problem visceral and quantified — ₹1 crore is a number that commands the room's attention. Break down where the leakage actually happens so the audience can mentally map it to their own operations. Avoid being abstract; each bullet is a line item on their P&amp;L they haven't been tracking. Pause here and ask: 'Does this resonate with what you're seeing on your fuel bills?'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contrast slide forces the audience to self-identify with the left column — most logistics operators will recognize at least four of those pain points immediately. The right column is not a feature list; it's a resolution of each specific frustration. Deliver the left column with empathy, not condescension, then pivot energetically to the right. This is where you start seeing heads nodding.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each step as a compounding system, not isolated features — the magic is that all four work together simultaneously from day one. Use a real example: 'A Pune-based FMCG distributor saved ₹14,000 per vehicle in the first 45 days just from route optimization and driver coaching alone.' Emphasize that FleetIQ requires zero change in driver workflow — it's invisible to the driver but powerful for the manager.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Social proof is the most powerful slide in a B2B SaaS deck — these aren't pilot numbers, these are live production deployments with real fleets on Indian roads. Highlight the 'zero churn' stat because it signals that clients are seeing enough value to keep paying month after month. If you have a named reference customer willing to be cited, mention them here — even a city and vehicle count adds credibility. The chart placeholder will show a bar graph of fuel savings % per client cohort in the final version.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Price anchoring is critical here — always present the cost after the savings, never before. The 36x ROI number should land with impact; let it breathe on screen for a moment before explaining the math. The 'no hardware CAPEX' point removes a common objection from logistics companies that have been burned by expensive telematics hardware. Reinforce that this is pure SaaS — nothing to install, nothing to own, cancel anytime.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real customer voice cuts through any sales skepticism — this quote does three jobs: it handles the 'we've heard this before' objection, it gives a specific number (₹11 lakh) and a timeline (42 days), and it reframes FleetIQ as infrastructure rather than software. If you have a named client willing to be quoted, use their name and company here for maximum impact. Deliver this slide slowly and let the quote land before moving 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End with zero-friction action — a 2-week, 5-vehicle pilot eliminates every objection: cost, commitment, and complexity. Frame it as a 'fleet cost audit' rather than a 'product trial' because audits are something operators actively want. Close with urgency if appropriate: 'We can have your first 5 vehicles live on the dashboard by tomorrow morning.' Leave a QR code or WhatsApp number on screen so the conversation continues immediately after the meeting.</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A2B4C"/>
        </a:solidFill>
        <a:effectLst/>
      </p:bgPr>
    </p:bg>
    <p:spTree>
      <p:nvGrpSpPr>
        <p:cNvPr id="1" name=""/>
        <p:cNvGrpSpPr/>
        <p:nvPr/>
      </p:nvGrpSpPr>
      <p:grpSpPr/>
      <p:sp>
        <p:nvSpPr>
          <p:cNvPr id="2" name="Rectangle 1"/>
          <p:cNvSpPr/>
          <p:nvPr/>
        </p:nvSpPr>
        <p:spPr>
          <a:xfrm>
            <a:off x="548640" y="548640"/>
            <a:ext cx="914400" cy="73152"/>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0"/>
            <a:ext cx="11091672" cy="2286000"/>
          </a:xfrm>
          <a:prstGeom prst="rect">
            <a:avLst/>
          </a:prstGeom>
          <a:noFill/>
        </p:spPr>
        <p:txBody>
          <a:bodyPr wrap="square" anchor="ctr" lIns="45720" rIns="45720">
            <a:spAutoFit/>
          </a:bodyPr>
          <a:lstStyle/>
          <a:p>
            <a:pPr algn="l"/>
            <a:r>
              <a:rPr sz="4400" b="1" i="0">
                <a:solidFill>
                  <a:srgbClr val="FFFFFF"/>
                </a:solidFill>
                <a:latin typeface="Calibri"/>
              </a:rPr>
              <a:t>Every Rupee Spent on Fuel Is an Opportunity to Save 18%</a:t>
            </a:r>
          </a:p>
        </p:txBody>
      </p:sp>
      <p:sp>
        <p:nvSpPr>
          <p:cNvPr id="4" name="TextBox 3"/>
          <p:cNvSpPr txBox="1"/>
          <p:nvPr/>
        </p:nvSpPr>
        <p:spPr>
          <a:xfrm>
            <a:off x="548640" y="4297680"/>
            <a:ext cx="11091672" cy="914400"/>
          </a:xfrm>
          <a:prstGeom prst="rect">
            <a:avLst/>
          </a:prstGeom>
          <a:noFill/>
        </p:spPr>
        <p:txBody>
          <a:bodyPr wrap="square" anchor="t" lIns="45720" rIns="45720">
            <a:spAutoFit/>
          </a:bodyPr>
          <a:lstStyle/>
          <a:p>
            <a:pPr algn="l"/>
            <a:r>
              <a:rPr sz="2400" b="0" i="0">
                <a:solidFill>
                  <a:srgbClr val="F5F7FA"/>
                </a:solidFill>
                <a:latin typeface="Calibri"/>
              </a:rPr>
              <a:t>FleetIQ delivers measurable ROI through intelligent fleet management — GPS tracking, driver analytics, and route optimization in one platform.</a:t>
            </a:r>
          </a:p>
        </p:txBody>
      </p:sp>
      <p:sp>
        <p:nvSpPr>
          <p:cNvPr id="5" name="TextBox 4"/>
          <p:cNvSpPr txBox="1"/>
          <p:nvPr/>
        </p:nvSpPr>
        <p:spPr>
          <a:xfrm>
            <a:off x="548640" y="6217920"/>
            <a:ext cx="11091672" cy="365760"/>
          </a:xfrm>
          <a:prstGeom prst="rect">
            <a:avLst/>
          </a:prstGeom>
          <a:noFill/>
        </p:spPr>
        <p:txBody>
          <a:bodyPr wrap="square" anchor="t" lIns="45720" rIns="45720">
            <a:spAutoFit/>
          </a:bodyPr>
          <a:lstStyle/>
          <a:p>
            <a:pPr algn="l"/>
            <a:r>
              <a:rPr sz="1200" b="0" i="0">
                <a:solidFill>
                  <a:srgbClr val="9CA3AF"/>
                </a:solidFill>
                <a:latin typeface="Calibri"/>
              </a:rPr>
              <a:t>slides.connexolve.in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640080"/>
          </a:xfrm>
          <a:prstGeom prst="rect">
            <a:avLst/>
          </a:prstGeom>
          <a:noFill/>
        </p:spPr>
        <p:txBody>
          <a:bodyPr wrap="square" anchor="t" lIns="45720" rIns="45720">
            <a:spAutoFit/>
          </a:bodyPr>
          <a:lstStyle/>
          <a:p>
            <a:pPr algn="l"/>
            <a:r>
              <a:rPr sz="2400" b="1" i="0">
                <a:solidFill>
                  <a:srgbClr val="1F2937"/>
                </a:solidFill>
                <a:latin typeface="Calibri"/>
              </a:rPr>
              <a:t>₹2–3 Lakhs Per Vehicle Annually — That's What Fuel Waste Costs Your Company</a:t>
            </a:r>
          </a:p>
        </p:txBody>
      </p:sp>
      <p:sp>
        <p:nvSpPr>
          <p:cNvPr id="4" name="TextBox 3"/>
          <p:cNvSpPr txBox="1"/>
          <p:nvPr/>
        </p:nvSpPr>
        <p:spPr>
          <a:xfrm>
            <a:off x="548640" y="1828800"/>
            <a:ext cx="11091672" cy="3200400"/>
          </a:xfrm>
          <a:prstGeom prst="rect">
            <a:avLst/>
          </a:prstGeom>
          <a:noFill/>
        </p:spPr>
        <p:txBody>
          <a:bodyPr wrap="square" anchor="ctr" lIns="45720" rIns="45720">
            <a:spAutoFit/>
          </a:bodyPr>
          <a:lstStyle/>
          <a:p>
            <a:pPr algn="ctr"/>
            <a:r>
              <a:rPr sz="12100" b="1" i="0">
                <a:solidFill>
                  <a:srgbClr val="E84A3D"/>
                </a:solidFill>
                <a:latin typeface="Calibri"/>
              </a:rPr>
              <a:t>₹1 Crore+</a:t>
            </a:r>
          </a:p>
        </p:txBody>
      </p:sp>
      <p:sp>
        <p:nvSpPr>
          <p:cNvPr id="5" name="TextBox 4"/>
          <p:cNvSpPr txBox="1"/>
          <p:nvPr/>
        </p:nvSpPr>
        <p:spPr>
          <a:xfrm>
            <a:off x="548640" y="5212080"/>
            <a:ext cx="11091672" cy="914400"/>
          </a:xfrm>
          <a:prstGeom prst="rect">
            <a:avLst/>
          </a:prstGeom>
          <a:noFill/>
        </p:spPr>
        <p:txBody>
          <a:bodyPr wrap="square" anchor="t" lIns="45720" rIns="45720">
            <a:spAutoFit/>
          </a:bodyPr>
          <a:lstStyle/>
          <a:p>
            <a:pPr algn="ctr"/>
            <a:r>
              <a:rPr sz="2400" b="0" i="0">
                <a:solidFill>
                  <a:srgbClr val="1A2B4C"/>
                </a:solidFill>
                <a:latin typeface="Calibri"/>
              </a:rPr>
              <a:t>Annual fuel waste — typical 50-vehicle Indian logistics fleet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1097280"/>
          </a:xfrm>
          <a:prstGeom prst="rect">
            <a:avLst/>
          </a:prstGeom>
          <a:noFill/>
        </p:spPr>
        <p:txBody>
          <a:bodyPr wrap="square" anchor="t" lIns="45720" rIns="45720">
            <a:spAutoFit/>
          </a:bodyPr>
          <a:lstStyle/>
          <a:p>
            <a:pPr algn="l"/>
            <a:r>
              <a:rPr sz="3200" b="1" i="0">
                <a:solidFill>
                  <a:srgbClr val="1A2B4C"/>
                </a:solidFill>
                <a:latin typeface="Calibri"/>
              </a:rPr>
              <a:t>Before FleetIQ: Blind Spots. After FleetIQ: Complete Visibility.</a:t>
            </a:r>
          </a:p>
        </p:txBody>
      </p:sp>
      <p:sp>
        <p:nvSpPr>
          <p:cNvPr id="4" name="TextBox 3"/>
          <p:cNvSpPr txBox="1"/>
          <p:nvPr/>
        </p:nvSpPr>
        <p:spPr>
          <a:xfrm>
            <a:off x="548640" y="2286000"/>
            <a:ext cx="5303520" cy="640080"/>
          </a:xfrm>
          <a:prstGeom prst="rect">
            <a:avLst/>
          </a:prstGeom>
          <a:noFill/>
        </p:spPr>
        <p:txBody>
          <a:bodyPr wrap="square" anchor="t" lIns="45720" rIns="45720">
            <a:spAutoFit/>
          </a:bodyPr>
          <a:lstStyle/>
          <a:p>
            <a:pPr algn="l"/>
            <a:r>
              <a:rPr sz="2400" b="1" i="0">
                <a:solidFill>
                  <a:srgbClr val="1A2B4C"/>
                </a:solidFill>
                <a:latin typeface="Calibri"/>
              </a:rPr>
              <a:t>❌ Without FleetIQ</a:t>
            </a:r>
          </a:p>
        </p:txBody>
      </p:sp>
      <p:sp>
        <p:nvSpPr>
          <p:cNvPr id="5" name="TextBox 4"/>
          <p:cNvSpPr txBox="1"/>
          <p:nvPr/>
        </p:nvSpPr>
        <p:spPr>
          <a:xfrm>
            <a:off x="548640" y="3017520"/>
            <a:ext cx="5303520" cy="3383280"/>
          </a:xfrm>
          <a:prstGeom prst="rect">
            <a:avLst/>
          </a:prstGeom>
          <a:noFill/>
        </p:spPr>
        <p:txBody>
          <a:bodyPr wrap="square">
            <a:spAutoFit/>
          </a:bodyPr>
          <a:lstStyle/>
          <a:p>
            <a:pPr>
              <a:spcAft>
                <a:spcPts val="1000"/>
              </a:spcAft>
            </a:pPr>
            <a:r>
              <a:rPr sz="1600">
                <a:solidFill>
                  <a:srgbClr val="1F2937"/>
                </a:solidFill>
                <a:latin typeface="Calibri"/>
              </a:rPr>
              <a:t>•  Paper logs, delayed fuel data</a:t>
            </a:r>
          </a:p>
          <a:p>
            <a:pPr>
              <a:spcAft>
                <a:spcPts val="1000"/>
              </a:spcAft>
            </a:pPr>
            <a:r>
              <a:rPr sz="1600">
                <a:solidFill>
                  <a:srgbClr val="1F2937"/>
                </a:solidFill>
                <a:latin typeface="Calibri"/>
              </a:rPr>
              <a:t>•  No driver behavior visibility</a:t>
            </a:r>
          </a:p>
          <a:p>
            <a:pPr>
              <a:spcAft>
                <a:spcPts val="1000"/>
              </a:spcAft>
            </a:pPr>
            <a:r>
              <a:rPr sz="1600">
                <a:solidFill>
                  <a:srgbClr val="1F2937"/>
                </a:solidFill>
                <a:latin typeface="Calibri"/>
              </a:rPr>
              <a:t>•  Route decisions made by gut</a:t>
            </a:r>
          </a:p>
          <a:p>
            <a:pPr>
              <a:spcAft>
                <a:spcPts val="1000"/>
              </a:spcAft>
            </a:pPr>
            <a:r>
              <a:rPr sz="1600">
                <a:solidFill>
                  <a:srgbClr val="1F2937"/>
                </a:solidFill>
                <a:latin typeface="Calibri"/>
              </a:rPr>
              <a:t>•  Theft detected weeks later</a:t>
            </a:r>
          </a:p>
          <a:p>
            <a:pPr>
              <a:spcAft>
                <a:spcPts val="1000"/>
              </a:spcAft>
            </a:pPr>
            <a:r>
              <a:rPr sz="1600">
                <a:solidFill>
                  <a:srgbClr val="1F2937"/>
                </a:solidFill>
                <a:latin typeface="Calibri"/>
              </a:rPr>
              <a:t>•  Reactive maintenance, costly breakdowns</a:t>
            </a:r>
          </a:p>
          <a:p>
            <a:pPr>
              <a:spcAft>
                <a:spcPts val="1000"/>
              </a:spcAft>
            </a:pPr>
            <a:r>
              <a:rPr sz="1600">
                <a:solidFill>
                  <a:srgbClr val="1F2937"/>
                </a:solidFill>
                <a:latin typeface="Calibri"/>
              </a:rPr>
              <a:t>•  Month-end surprises on fuel bill</a:t>
            </a:r>
          </a:p>
        </p:txBody>
      </p:sp>
      <p:sp>
        <p:nvSpPr>
          <p:cNvPr id="6" name="TextBox 5"/>
          <p:cNvSpPr txBox="1"/>
          <p:nvPr/>
        </p:nvSpPr>
        <p:spPr>
          <a:xfrm>
            <a:off x="6400800" y="2286000"/>
            <a:ext cx="5303520" cy="640080"/>
          </a:xfrm>
          <a:prstGeom prst="rect">
            <a:avLst/>
          </a:prstGeom>
          <a:noFill/>
        </p:spPr>
        <p:txBody>
          <a:bodyPr wrap="square" anchor="t" lIns="45720" rIns="45720">
            <a:spAutoFit/>
          </a:bodyPr>
          <a:lstStyle/>
          <a:p>
            <a:pPr algn="l"/>
            <a:r>
              <a:rPr sz="2400" b="1" i="0">
                <a:solidFill>
                  <a:srgbClr val="E84A3D"/>
                </a:solidFill>
                <a:latin typeface="Calibri"/>
              </a:rPr>
              <a:t>✅ With FleetIQ</a:t>
            </a:r>
          </a:p>
        </p:txBody>
      </p:sp>
      <p:sp>
        <p:nvSpPr>
          <p:cNvPr id="7" name="TextBox 6"/>
          <p:cNvSpPr txBox="1"/>
          <p:nvPr/>
        </p:nvSpPr>
        <p:spPr>
          <a:xfrm>
            <a:off x="6400800" y="3017520"/>
            <a:ext cx="5303520" cy="3383280"/>
          </a:xfrm>
          <a:prstGeom prst="rect">
            <a:avLst/>
          </a:prstGeom>
          <a:noFill/>
        </p:spPr>
        <p:txBody>
          <a:bodyPr wrap="square">
            <a:spAutoFit/>
          </a:bodyPr>
          <a:lstStyle/>
          <a:p>
            <a:pPr>
              <a:spcAft>
                <a:spcPts val="1000"/>
              </a:spcAft>
            </a:pPr>
            <a:r>
              <a:rPr sz="1600">
                <a:solidFill>
                  <a:srgbClr val="1F2937"/>
                </a:solidFill>
                <a:latin typeface="Calibri"/>
              </a:rPr>
              <a:t>•  Live GPS + fuel dashboards</a:t>
            </a:r>
          </a:p>
          <a:p>
            <a:pPr>
              <a:spcAft>
                <a:spcPts val="1000"/>
              </a:spcAft>
            </a:pPr>
            <a:r>
              <a:rPr sz="1600">
                <a:solidFill>
                  <a:srgbClr val="1F2937"/>
                </a:solidFill>
                <a:latin typeface="Calibri"/>
              </a:rPr>
              <a:t>•  Harsh braking &amp; speeding alerts</a:t>
            </a:r>
          </a:p>
          <a:p>
            <a:pPr>
              <a:spcAft>
                <a:spcPts val="1000"/>
              </a:spcAft>
            </a:pPr>
            <a:r>
              <a:rPr sz="1600">
                <a:solidFill>
                  <a:srgbClr val="1F2937"/>
                </a:solidFill>
                <a:latin typeface="Calibri"/>
              </a:rPr>
              <a:t>•  AI-optimized routes, fewer km</a:t>
            </a:r>
          </a:p>
          <a:p>
            <a:pPr>
              <a:spcAft>
                <a:spcPts val="1000"/>
              </a:spcAft>
            </a:pPr>
            <a:r>
              <a:rPr sz="1600">
                <a:solidFill>
                  <a:srgbClr val="1F2937"/>
                </a:solidFill>
                <a:latin typeface="Calibri"/>
              </a:rPr>
              <a:t>•  Real-time fuel theft detection</a:t>
            </a:r>
          </a:p>
          <a:p>
            <a:pPr>
              <a:spcAft>
                <a:spcPts val="1000"/>
              </a:spcAft>
            </a:pPr>
            <a:r>
              <a:rPr sz="1600">
                <a:solidFill>
                  <a:srgbClr val="1F2937"/>
                </a:solidFill>
                <a:latin typeface="Calibri"/>
              </a:rPr>
              <a:t>•  Predictive maintenance schedules</a:t>
            </a:r>
          </a:p>
          <a:p>
            <a:pPr>
              <a:spcAft>
                <a:spcPts val="1000"/>
              </a:spcAft>
            </a:pPr>
            <a:r>
              <a:rPr sz="1600">
                <a:solidFill>
                  <a:srgbClr val="1F2937"/>
                </a:solidFill>
                <a:latin typeface="Calibri"/>
              </a:rPr>
              <a:t>•  Daily savings report per vehicle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1097280"/>
          </a:xfrm>
          <a:prstGeom prst="rect">
            <a:avLst/>
          </a:prstGeom>
          <a:noFill/>
        </p:spPr>
        <p:txBody>
          <a:bodyPr wrap="square" anchor="t" lIns="45720" rIns="45720">
            <a:spAutoFit/>
          </a:bodyPr>
          <a:lstStyle/>
          <a:p>
            <a:pPr algn="l"/>
            <a:r>
              <a:rPr sz="3200" b="1" i="0">
                <a:solidFill>
                  <a:srgbClr val="1A2B4C"/>
                </a:solidFill>
                <a:latin typeface="Calibri"/>
              </a:rPr>
              <a:t>Four Levers of Cost Reduction Working Simultaneously in Your Fleet</a:t>
            </a:r>
          </a:p>
        </p:txBody>
      </p:sp>
      <p:sp>
        <p:nvSpPr>
          <p:cNvPr id="4" name="Oval 3"/>
          <p:cNvSpPr/>
          <p:nvPr/>
        </p:nvSpPr>
        <p:spPr>
          <a:xfrm>
            <a:off x="1477899" y="2286000"/>
            <a:ext cx="731520" cy="731520"/>
          </a:xfrm>
          <a:prstGeom prst="ellipse">
            <a:avLst/>
          </a:prstGeom>
          <a:solidFill>
            <a:srgbClr val="1A2B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286000"/>
            <a:ext cx="2590038" cy="731520"/>
          </a:xfrm>
          <a:prstGeom prst="rect">
            <a:avLst/>
          </a:prstGeom>
          <a:noFill/>
        </p:spPr>
        <p:txBody>
          <a:bodyPr wrap="square" anchor="ctr" lIns="45720" rIns="45720">
            <a:spAutoFit/>
          </a:bodyPr>
          <a:lstStyle/>
          <a:p>
            <a:pPr algn="ctr"/>
            <a:r>
              <a:rPr sz="2800" b="1" i="0">
                <a:solidFill>
                  <a:srgbClr val="FFFFFF"/>
                </a:solidFill>
                <a:latin typeface="Calibri"/>
              </a:rPr>
              <a:t>1</a:t>
            </a:r>
          </a:p>
        </p:txBody>
      </p:sp>
      <p:sp>
        <p:nvSpPr>
          <p:cNvPr id="6" name="TextBox 5"/>
          <p:cNvSpPr txBox="1"/>
          <p:nvPr/>
        </p:nvSpPr>
        <p:spPr>
          <a:xfrm>
            <a:off x="548640" y="3291840"/>
            <a:ext cx="2590038" cy="548640"/>
          </a:xfrm>
          <a:prstGeom prst="rect">
            <a:avLst/>
          </a:prstGeom>
          <a:noFill/>
        </p:spPr>
        <p:txBody>
          <a:bodyPr wrap="square" anchor="t" lIns="45720" rIns="45720">
            <a:spAutoFit/>
          </a:bodyPr>
          <a:lstStyle/>
          <a:p>
            <a:pPr algn="ctr"/>
            <a:r>
              <a:rPr sz="2000" b="1" i="0">
                <a:solidFill>
                  <a:srgbClr val="1A2B4C"/>
                </a:solidFill>
                <a:latin typeface="Calibri"/>
              </a:rPr>
              <a:t>📍 GPS Tracking</a:t>
            </a:r>
          </a:p>
        </p:txBody>
      </p:sp>
      <p:sp>
        <p:nvSpPr>
          <p:cNvPr id="7" name="TextBox 6"/>
          <p:cNvSpPr txBox="1"/>
          <p:nvPr/>
        </p:nvSpPr>
        <p:spPr>
          <a:xfrm>
            <a:off x="548640" y="4023360"/>
            <a:ext cx="2590038" cy="1828800"/>
          </a:xfrm>
          <a:prstGeom prst="rect">
            <a:avLst/>
          </a:prstGeom>
          <a:noFill/>
        </p:spPr>
        <p:txBody>
          <a:bodyPr wrap="square" anchor="t" lIns="45720" rIns="45720">
            <a:spAutoFit/>
          </a:bodyPr>
          <a:lstStyle/>
          <a:p>
            <a:pPr algn="ctr"/>
            <a:r>
              <a:rPr sz="1600" b="0" i="0">
                <a:solidFill>
                  <a:srgbClr val="1F2937"/>
                </a:solidFill>
                <a:latin typeface="Calibri"/>
              </a:rPr>
              <a:t>Live location of every vehicle. Eliminate unauthorized stops, reduce idle time by up to 20%, and verify actual km driven vs. reported.</a:t>
            </a:r>
          </a:p>
        </p:txBody>
      </p:sp>
      <p:sp>
        <p:nvSpPr>
          <p:cNvPr id="8" name="Oval 7"/>
          <p:cNvSpPr/>
          <p:nvPr/>
        </p:nvSpPr>
        <p:spPr>
          <a:xfrm>
            <a:off x="4250817" y="2286000"/>
            <a:ext cx="731520" cy="731520"/>
          </a:xfrm>
          <a:prstGeom prst="ellipse">
            <a:avLst/>
          </a:prstGeom>
          <a:solidFill>
            <a:srgbClr val="1A2B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321558" y="2286000"/>
            <a:ext cx="2590038" cy="731520"/>
          </a:xfrm>
          <a:prstGeom prst="rect">
            <a:avLst/>
          </a:prstGeom>
          <a:noFill/>
        </p:spPr>
        <p:txBody>
          <a:bodyPr wrap="square" anchor="ctr" lIns="45720" rIns="45720">
            <a:spAutoFit/>
          </a:bodyPr>
          <a:lstStyle/>
          <a:p>
            <a:pPr algn="ctr"/>
            <a:r>
              <a:rPr sz="2800" b="1" i="0">
                <a:solidFill>
                  <a:srgbClr val="FFFFFF"/>
                </a:solidFill>
                <a:latin typeface="Calibri"/>
              </a:rPr>
              <a:t>2</a:t>
            </a:r>
          </a:p>
        </p:txBody>
      </p:sp>
      <p:sp>
        <p:nvSpPr>
          <p:cNvPr id="10" name="TextBox 9"/>
          <p:cNvSpPr txBox="1"/>
          <p:nvPr/>
        </p:nvSpPr>
        <p:spPr>
          <a:xfrm>
            <a:off x="3321558" y="3291840"/>
            <a:ext cx="2590038" cy="548640"/>
          </a:xfrm>
          <a:prstGeom prst="rect">
            <a:avLst/>
          </a:prstGeom>
          <a:noFill/>
        </p:spPr>
        <p:txBody>
          <a:bodyPr wrap="square" anchor="t" lIns="45720" rIns="45720">
            <a:spAutoFit/>
          </a:bodyPr>
          <a:lstStyle/>
          <a:p>
            <a:pPr algn="ctr"/>
            <a:r>
              <a:rPr sz="2000" b="1" i="0">
                <a:solidFill>
                  <a:srgbClr val="1A2B4C"/>
                </a:solidFill>
                <a:latin typeface="Calibri"/>
              </a:rPr>
              <a:t>🗺️ Route Optimization</a:t>
            </a:r>
          </a:p>
        </p:txBody>
      </p:sp>
      <p:sp>
        <p:nvSpPr>
          <p:cNvPr id="11" name="TextBox 10"/>
          <p:cNvSpPr txBox="1"/>
          <p:nvPr/>
        </p:nvSpPr>
        <p:spPr>
          <a:xfrm>
            <a:off x="3321558" y="4023360"/>
            <a:ext cx="2590038" cy="1828800"/>
          </a:xfrm>
          <a:prstGeom prst="rect">
            <a:avLst/>
          </a:prstGeom>
          <a:noFill/>
        </p:spPr>
        <p:txBody>
          <a:bodyPr wrap="square" anchor="t" lIns="45720" rIns="45720">
            <a:spAutoFit/>
          </a:bodyPr>
          <a:lstStyle/>
          <a:p>
            <a:pPr algn="ctr"/>
            <a:r>
              <a:rPr sz="1600" b="0" i="0">
                <a:solidFill>
                  <a:srgbClr val="1F2937"/>
                </a:solidFill>
                <a:latin typeface="Calibri"/>
              </a:rPr>
              <a:t>AI suggests shortest, fastest routes accounting for traffic and delivery windows — cuts average trip distance by 12%, saving fuel per run.</a:t>
            </a:r>
          </a:p>
        </p:txBody>
      </p:sp>
      <p:sp>
        <p:nvSpPr>
          <p:cNvPr id="12" name="Oval 11"/>
          <p:cNvSpPr/>
          <p:nvPr/>
        </p:nvSpPr>
        <p:spPr>
          <a:xfrm>
            <a:off x="7023735" y="2286000"/>
            <a:ext cx="731520" cy="731520"/>
          </a:xfrm>
          <a:prstGeom prst="ellipse">
            <a:avLst/>
          </a:prstGeom>
          <a:solidFill>
            <a:srgbClr val="1A2B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94476" y="2286000"/>
            <a:ext cx="2590038" cy="731520"/>
          </a:xfrm>
          <a:prstGeom prst="rect">
            <a:avLst/>
          </a:prstGeom>
          <a:noFill/>
        </p:spPr>
        <p:txBody>
          <a:bodyPr wrap="square" anchor="ctr" lIns="45720" rIns="45720">
            <a:spAutoFit/>
          </a:bodyPr>
          <a:lstStyle/>
          <a:p>
            <a:pPr algn="ctr"/>
            <a:r>
              <a:rPr sz="2800" b="1" i="0">
                <a:solidFill>
                  <a:srgbClr val="FFFFFF"/>
                </a:solidFill>
                <a:latin typeface="Calibri"/>
              </a:rPr>
              <a:t>3</a:t>
            </a:r>
          </a:p>
        </p:txBody>
      </p:sp>
      <p:sp>
        <p:nvSpPr>
          <p:cNvPr id="14" name="TextBox 13"/>
          <p:cNvSpPr txBox="1"/>
          <p:nvPr/>
        </p:nvSpPr>
        <p:spPr>
          <a:xfrm>
            <a:off x="6094476" y="3291840"/>
            <a:ext cx="2590038" cy="548640"/>
          </a:xfrm>
          <a:prstGeom prst="rect">
            <a:avLst/>
          </a:prstGeom>
          <a:noFill/>
        </p:spPr>
        <p:txBody>
          <a:bodyPr wrap="square" anchor="t" lIns="45720" rIns="45720">
            <a:spAutoFit/>
          </a:bodyPr>
          <a:lstStyle/>
          <a:p>
            <a:pPr algn="ctr"/>
            <a:r>
              <a:rPr sz="2000" b="1" i="0">
                <a:solidFill>
                  <a:srgbClr val="1A2B4C"/>
                </a:solidFill>
                <a:latin typeface="Calibri"/>
              </a:rPr>
              <a:t>🧑‍✈️ Driver Behavior Analytics</a:t>
            </a:r>
          </a:p>
        </p:txBody>
      </p:sp>
      <p:sp>
        <p:nvSpPr>
          <p:cNvPr id="15" name="TextBox 14"/>
          <p:cNvSpPr txBox="1"/>
          <p:nvPr/>
        </p:nvSpPr>
        <p:spPr>
          <a:xfrm>
            <a:off x="6094476" y="4023360"/>
            <a:ext cx="2590038" cy="1828800"/>
          </a:xfrm>
          <a:prstGeom prst="rect">
            <a:avLst/>
          </a:prstGeom>
          <a:noFill/>
        </p:spPr>
        <p:txBody>
          <a:bodyPr wrap="square" anchor="t" lIns="45720" rIns="45720">
            <a:spAutoFit/>
          </a:bodyPr>
          <a:lstStyle/>
          <a:p>
            <a:pPr algn="ctr"/>
            <a:r>
              <a:rPr sz="1600" b="0" i="0">
                <a:solidFill>
                  <a:srgbClr val="1F2937"/>
                </a:solidFill>
                <a:latin typeface="Calibri"/>
              </a:rPr>
              <a:t>Score every driver on speeding, harsh braking, and acceleration. Targeted coaching reduces fuel burn by 8% within the first month.</a:t>
            </a:r>
          </a:p>
        </p:txBody>
      </p:sp>
      <p:sp>
        <p:nvSpPr>
          <p:cNvPr id="16" name="Oval 15"/>
          <p:cNvSpPr/>
          <p:nvPr/>
        </p:nvSpPr>
        <p:spPr>
          <a:xfrm>
            <a:off x="9796653" y="2286000"/>
            <a:ext cx="731520" cy="731520"/>
          </a:xfrm>
          <a:prstGeom prst="ellipse">
            <a:avLst/>
          </a:prstGeom>
          <a:solidFill>
            <a:srgbClr val="1A2B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867394" y="2286000"/>
            <a:ext cx="2590038" cy="731520"/>
          </a:xfrm>
          <a:prstGeom prst="rect">
            <a:avLst/>
          </a:prstGeom>
          <a:noFill/>
        </p:spPr>
        <p:txBody>
          <a:bodyPr wrap="square" anchor="ctr" lIns="45720" rIns="45720">
            <a:spAutoFit/>
          </a:bodyPr>
          <a:lstStyle/>
          <a:p>
            <a:pPr algn="ctr"/>
            <a:r>
              <a:rPr sz="2800" b="1" i="0">
                <a:solidFill>
                  <a:srgbClr val="FFFFFF"/>
                </a:solidFill>
                <a:latin typeface="Calibri"/>
              </a:rPr>
              <a:t>4</a:t>
            </a:r>
          </a:p>
        </p:txBody>
      </p:sp>
      <p:sp>
        <p:nvSpPr>
          <p:cNvPr id="18" name="TextBox 17"/>
          <p:cNvSpPr txBox="1"/>
          <p:nvPr/>
        </p:nvSpPr>
        <p:spPr>
          <a:xfrm>
            <a:off x="8867394" y="3291840"/>
            <a:ext cx="2590038" cy="548640"/>
          </a:xfrm>
          <a:prstGeom prst="rect">
            <a:avLst/>
          </a:prstGeom>
          <a:noFill/>
        </p:spPr>
        <p:txBody>
          <a:bodyPr wrap="square" anchor="t" lIns="45720" rIns="45720">
            <a:spAutoFit/>
          </a:bodyPr>
          <a:lstStyle/>
          <a:p>
            <a:pPr algn="ctr"/>
            <a:r>
              <a:rPr sz="2000" b="1" i="0">
                <a:solidFill>
                  <a:srgbClr val="1A2B4C"/>
                </a:solidFill>
                <a:latin typeface="Calibri"/>
              </a:rPr>
              <a:t>⛽ Fuel Efficiency Engine</a:t>
            </a:r>
          </a:p>
        </p:txBody>
      </p:sp>
      <p:sp>
        <p:nvSpPr>
          <p:cNvPr id="19" name="TextBox 18"/>
          <p:cNvSpPr txBox="1"/>
          <p:nvPr/>
        </p:nvSpPr>
        <p:spPr>
          <a:xfrm>
            <a:off x="8867394" y="4023360"/>
            <a:ext cx="2590038" cy="1828800"/>
          </a:xfrm>
          <a:prstGeom prst="rect">
            <a:avLst/>
          </a:prstGeom>
          <a:noFill/>
        </p:spPr>
        <p:txBody>
          <a:bodyPr wrap="square" anchor="t" lIns="45720" rIns="45720">
            <a:spAutoFit/>
          </a:bodyPr>
          <a:lstStyle/>
          <a:p>
            <a:pPr algn="ctr"/>
            <a:r>
              <a:rPr sz="1600" b="0" i="0">
                <a:solidFill>
                  <a:srgbClr val="1F2937"/>
                </a:solidFill>
                <a:latin typeface="Calibri"/>
              </a:rPr>
              <a:t>Correlates GPS data, driver scores, and route data to flag anomalies, detect fuel theft, and generate per-vehicle savings reports automatically.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1097280"/>
          </a:xfrm>
          <a:prstGeom prst="rect">
            <a:avLst/>
          </a:prstGeom>
          <a:noFill/>
        </p:spPr>
        <p:txBody>
          <a:bodyPr wrap="square" anchor="t" lIns="45720" rIns="45720">
            <a:spAutoFit/>
          </a:bodyPr>
          <a:lstStyle/>
          <a:p>
            <a:pPr algn="l"/>
            <a:r>
              <a:rPr sz="3200" b="1" i="0">
                <a:solidFill>
                  <a:srgbClr val="1A2B4C"/>
                </a:solidFill>
                <a:latin typeface="Calibri"/>
              </a:rPr>
              <a:t>12 Logistics Firms Across Mumbai, Pune &amp; Bangalore Already See the Results</a:t>
            </a:r>
          </a:p>
        </p:txBody>
      </p:sp>
      <p:sp>
        <p:nvSpPr>
          <p:cNvPr id="4" name="TextBox 3"/>
          <p:cNvSpPr txBox="1"/>
          <p:nvPr/>
        </p:nvSpPr>
        <p:spPr>
          <a:xfrm>
            <a:off x="548640" y="1828800"/>
            <a:ext cx="11091672" cy="457200"/>
          </a:xfrm>
          <a:prstGeom prst="rect">
            <a:avLst/>
          </a:prstGeom>
          <a:noFill/>
        </p:spPr>
        <p:txBody>
          <a:bodyPr wrap="square" anchor="t" lIns="45720" rIns="45720">
            <a:spAutoFit/>
          </a:bodyPr>
          <a:lstStyle/>
          <a:p>
            <a:pPr algn="l"/>
            <a:r>
              <a:rPr sz="2000" b="0" i="1">
                <a:solidFill>
                  <a:srgbClr val="E84A3D"/>
                </a:solidFill>
                <a:latin typeface="Calibri"/>
              </a:rPr>
              <a:t>Average 18% fuel cost reduction achieved within 3–6 months of deployment.</a:t>
            </a:r>
          </a:p>
        </p:txBody>
      </p:sp>
      <p:sp>
        <p:nvSpPr>
          <p:cNvPr id="5" name="TextBox 4"/>
          <p:cNvSpPr txBox="1"/>
          <p:nvPr/>
        </p:nvSpPr>
        <p:spPr>
          <a:xfrm>
            <a:off x="548640" y="2560320"/>
            <a:ext cx="11091672" cy="3749040"/>
          </a:xfrm>
          <a:prstGeom prst="rect">
            <a:avLst/>
          </a:prstGeom>
          <a:noFill/>
        </p:spPr>
        <p:txBody>
          <a:bodyPr wrap="square">
            <a:spAutoFit/>
          </a:bodyPr>
          <a:lstStyle/>
          <a:p>
            <a:pPr>
              <a:spcAft>
                <a:spcPts val="1400"/>
              </a:spcAft>
            </a:pPr>
            <a:r>
              <a:rPr sz="2000">
                <a:solidFill>
                  <a:srgbClr val="1F2937"/>
                </a:solidFill>
                <a:latin typeface="Calibri"/>
              </a:rPr>
              <a:t>•   [ Chart placeholder — will be replaced with actual chart ]</a:t>
            </a:r>
          </a:p>
          <a:p>
            <a:pPr>
              <a:spcAft>
                <a:spcPts val="1400"/>
              </a:spcAft>
            </a:pPr>
            <a:r>
              <a:rPr sz="2000">
                <a:solidFill>
                  <a:srgbClr val="1F2937"/>
                </a:solidFill>
                <a:latin typeface="Calibri"/>
              </a:rPr>
              <a:t>•   18% avg. fuel savings — all 12 clients</a:t>
            </a:r>
          </a:p>
          <a:p>
            <a:pPr>
              <a:spcAft>
                <a:spcPts val="1400"/>
              </a:spcAft>
            </a:pPr>
            <a:r>
              <a:rPr sz="2000">
                <a:solidFill>
                  <a:srgbClr val="1F2937"/>
                </a:solidFill>
                <a:latin typeface="Calibri"/>
              </a:rPr>
              <a:t>•   3–6 months to full savings realization</a:t>
            </a:r>
          </a:p>
          <a:p>
            <a:pPr>
              <a:spcAft>
                <a:spcPts val="1400"/>
              </a:spcAft>
            </a:pPr>
            <a:r>
              <a:rPr sz="2000">
                <a:solidFill>
                  <a:srgbClr val="1F2937"/>
                </a:solidFill>
                <a:latin typeface="Calibri"/>
              </a:rPr>
              <a:t>•   Fastest ROI: 38 days (Mumbai, 80 vehicles)</a:t>
            </a:r>
          </a:p>
          <a:p>
            <a:pPr>
              <a:spcAft>
                <a:spcPts val="1400"/>
              </a:spcAft>
            </a:pPr>
            <a:r>
              <a:rPr sz="2000">
                <a:solidFill>
                  <a:srgbClr val="1F2937"/>
                </a:solidFill>
                <a:latin typeface="Calibri"/>
              </a:rPr>
              <a:t>•   Largest fleet deployed: 340 vehicles</a:t>
            </a:r>
          </a:p>
          <a:p>
            <a:pPr>
              <a:spcAft>
                <a:spcPts val="1400"/>
              </a:spcAft>
            </a:pPr>
            <a:r>
              <a:rPr sz="2000">
                <a:solidFill>
                  <a:srgbClr val="1F2937"/>
                </a:solidFill>
                <a:latin typeface="Calibri"/>
              </a:rPr>
              <a:t>•   Zero client churn since launch</a:t>
            </a:r>
          </a:p>
          <a:p>
            <a:pPr>
              <a:spcAft>
                <a:spcPts val="1400"/>
              </a:spcAft>
            </a:pPr>
            <a:r>
              <a:rPr sz="2000">
                <a:solidFill>
                  <a:srgbClr val="1F2937"/>
                </a:solidFill>
                <a:latin typeface="Calibri"/>
              </a:rPr>
              <a:t>•   NPS score: 72 across deployed fleets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640080"/>
          </a:xfrm>
          <a:prstGeom prst="rect">
            <a:avLst/>
          </a:prstGeom>
          <a:noFill/>
        </p:spPr>
        <p:txBody>
          <a:bodyPr wrap="square" anchor="t" lIns="45720" rIns="45720">
            <a:spAutoFit/>
          </a:bodyPr>
          <a:lstStyle/>
          <a:p>
            <a:pPr algn="l"/>
            <a:r>
              <a:rPr sz="2400" b="1" i="0">
                <a:solidFill>
                  <a:srgbClr val="1F2937"/>
                </a:solidFill>
                <a:latin typeface="Calibri"/>
              </a:rPr>
              <a:t>Just ₹500 Per Vehicle Per Month — ROI Hits in Under 60 Days</a:t>
            </a:r>
          </a:p>
        </p:txBody>
      </p:sp>
      <p:sp>
        <p:nvSpPr>
          <p:cNvPr id="4" name="TextBox 3"/>
          <p:cNvSpPr txBox="1"/>
          <p:nvPr/>
        </p:nvSpPr>
        <p:spPr>
          <a:xfrm>
            <a:off x="548640" y="1828800"/>
            <a:ext cx="11091672" cy="3200400"/>
          </a:xfrm>
          <a:prstGeom prst="rect">
            <a:avLst/>
          </a:prstGeom>
          <a:noFill/>
        </p:spPr>
        <p:txBody>
          <a:bodyPr wrap="square" anchor="ctr" lIns="45720" rIns="45720">
            <a:spAutoFit/>
          </a:bodyPr>
          <a:lstStyle/>
          <a:p>
            <a:pPr algn="ctr"/>
            <a:r>
              <a:rPr sz="22000" b="1" i="0">
                <a:solidFill>
                  <a:srgbClr val="E84A3D"/>
                </a:solidFill>
                <a:latin typeface="Calibri"/>
              </a:rPr>
              <a:t>36x</a:t>
            </a:r>
          </a:p>
        </p:txBody>
      </p:sp>
      <p:sp>
        <p:nvSpPr>
          <p:cNvPr id="5" name="TextBox 4"/>
          <p:cNvSpPr txBox="1"/>
          <p:nvPr/>
        </p:nvSpPr>
        <p:spPr>
          <a:xfrm>
            <a:off x="548640" y="5212080"/>
            <a:ext cx="11091672" cy="914400"/>
          </a:xfrm>
          <a:prstGeom prst="rect">
            <a:avLst/>
          </a:prstGeom>
          <a:noFill/>
        </p:spPr>
        <p:txBody>
          <a:bodyPr wrap="square" anchor="t" lIns="45720" rIns="45720">
            <a:spAutoFit/>
          </a:bodyPr>
          <a:lstStyle/>
          <a:p>
            <a:pPr algn="ctr"/>
            <a:r>
              <a:rPr sz="2400" b="0" i="0">
                <a:solidFill>
                  <a:srgbClr val="1A2B4C"/>
                </a:solidFill>
                <a:latin typeface="Calibri"/>
              </a:rPr>
              <a:t>Return on investment — annual savings vs. annual FleetIQ cost (100-vehicle fleet)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A2B4C"/>
        </a:solidFill>
        <a:effectLst/>
      </p:bgPr>
    </p:bg>
    <p:spTree>
      <p:nvGrpSpPr>
        <p:cNvPr id="1" name=""/>
        <p:cNvGrpSpPr/>
        <p:nvPr/>
      </p:nvGrpSpPr>
      <p:grpSpPr/>
      <p:sp>
        <p:nvSpPr>
          <p:cNvPr id="2" name="TextBox 1"/>
          <p:cNvSpPr txBox="1"/>
          <p:nvPr/>
        </p:nvSpPr>
        <p:spPr>
          <a:xfrm>
            <a:off x="548640" y="731520"/>
            <a:ext cx="1828800" cy="1828800"/>
          </a:xfrm>
          <a:prstGeom prst="rect">
            <a:avLst/>
          </a:prstGeom>
          <a:noFill/>
        </p:spPr>
        <p:txBody>
          <a:bodyPr wrap="square" anchor="t" lIns="45720" rIns="45720">
            <a:spAutoFit/>
          </a:bodyPr>
          <a:lstStyle/>
          <a:p>
            <a:pPr algn="l"/>
            <a:r>
              <a:rPr sz="16000" b="1" i="0">
                <a:solidFill>
                  <a:srgbClr val="E84A3D"/>
                </a:solidFill>
                <a:latin typeface="Calibri"/>
              </a:rPr>
              <a:t>“</a:t>
            </a:r>
          </a:p>
        </p:txBody>
      </p:sp>
      <p:sp>
        <p:nvSpPr>
          <p:cNvPr id="3" name="TextBox 2"/>
          <p:cNvSpPr txBox="1"/>
          <p:nvPr/>
        </p:nvSpPr>
        <p:spPr>
          <a:xfrm>
            <a:off x="1371600" y="2011680"/>
            <a:ext cx="10268712" cy="2743200"/>
          </a:xfrm>
          <a:prstGeom prst="rect">
            <a:avLst/>
          </a:prstGeom>
          <a:noFill/>
        </p:spPr>
        <p:txBody>
          <a:bodyPr wrap="square" anchor="ctr" lIns="45720" rIns="45720">
            <a:spAutoFit/>
          </a:bodyPr>
          <a:lstStyle/>
          <a:p>
            <a:pPr algn="l"/>
            <a:r>
              <a:rPr sz="2400" b="0" i="1">
                <a:solidFill>
                  <a:srgbClr val="FFFFFF"/>
                </a:solidFill>
                <a:latin typeface="Calibri"/>
              </a:rPr>
              <a:t>We were skeptical of another SaaS tool. But FleetIQ paid for itself in 42 days — we recovered ₹11 lakh in the first quarter alone. It's now non-negotiable infrastructure for our business.</a:t>
            </a:r>
          </a:p>
        </p:txBody>
      </p:sp>
      <p:sp>
        <p:nvSpPr>
          <p:cNvPr id="4" name="TextBox 3"/>
          <p:cNvSpPr txBox="1"/>
          <p:nvPr/>
        </p:nvSpPr>
        <p:spPr>
          <a:xfrm>
            <a:off x="1371600" y="5029200"/>
            <a:ext cx="10268712" cy="640080"/>
          </a:xfrm>
          <a:prstGeom prst="rect">
            <a:avLst/>
          </a:prstGeom>
          <a:noFill/>
        </p:spPr>
        <p:txBody>
          <a:bodyPr wrap="square" anchor="t" lIns="45720" rIns="45720">
            <a:spAutoFit/>
          </a:bodyPr>
          <a:lstStyle/>
          <a:p>
            <a:pPr algn="l"/>
            <a:r>
              <a:rPr sz="1600" b="0" i="0">
                <a:solidFill>
                  <a:srgbClr val="F5F7FA"/>
                </a:solidFill>
                <a:latin typeface="Calibri"/>
              </a:rPr>
              <a:t>— Operations Director, Mid-size FMCG Distributor — Pune fleet of 95 vehicles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A2B4C"/>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286000"/>
            <a:ext cx="11091672" cy="2286000"/>
          </a:xfrm>
          <a:prstGeom prst="rect">
            <a:avLst/>
          </a:prstGeom>
          <a:noFill/>
        </p:spPr>
        <p:txBody>
          <a:bodyPr wrap="square" anchor="ctr" lIns="45720" rIns="45720">
            <a:spAutoFit/>
          </a:bodyPr>
          <a:lstStyle/>
          <a:p>
            <a:pPr algn="ctr"/>
            <a:r>
              <a:rPr sz="4400" b="1" i="0">
                <a:solidFill>
                  <a:srgbClr val="FFFFFF"/>
                </a:solidFill>
                <a:latin typeface="Calibri"/>
              </a:rPr>
              <a:t>Let's Audit Your Fleet's Hidden Costs — No Commitment Required</a:t>
            </a:r>
          </a:p>
        </p:txBody>
      </p:sp>
      <p:sp>
        <p:nvSpPr>
          <p:cNvPr id="4" name="TextBox 3"/>
          <p:cNvSpPr txBox="1"/>
          <p:nvPr/>
        </p:nvSpPr>
        <p:spPr>
          <a:xfrm>
            <a:off x="548640" y="4572000"/>
            <a:ext cx="11091672" cy="914400"/>
          </a:xfrm>
          <a:prstGeom prst="rect">
            <a:avLst/>
          </a:prstGeom>
          <a:noFill/>
        </p:spPr>
        <p:txBody>
          <a:bodyPr wrap="square" anchor="t" lIns="45720" rIns="45720">
            <a:spAutoFit/>
          </a:bodyPr>
          <a:lstStyle/>
          <a:p>
            <a:pPr algn="ctr"/>
            <a:r>
              <a:rPr sz="2400" b="0" i="0">
                <a:solidFill>
                  <a:srgbClr val="F5F7FA"/>
                </a:solidFill>
                <a:latin typeface="Calibri"/>
              </a:rPr>
              <a:t>Start a free 2-week pilot on 5 vehicles. See your exact savings before you spend a rupee.</a:t>
            </a:r>
          </a:p>
        </p:txBody>
      </p:sp>
      <p:sp>
        <p:nvSpPr>
          <p:cNvPr id="5" name="TextBox 4"/>
          <p:cNvSpPr txBox="1"/>
          <p:nvPr/>
        </p:nvSpPr>
        <p:spPr>
          <a:xfrm>
            <a:off x="548640" y="6217920"/>
            <a:ext cx="11091672" cy="365760"/>
          </a:xfrm>
          <a:prstGeom prst="rect">
            <a:avLst/>
          </a:prstGeom>
          <a:noFill/>
        </p:spPr>
        <p:txBody>
          <a:bodyPr wrap="square" anchor="t" lIns="45720" rIns="45720">
            <a:spAutoFit/>
          </a:bodyPr>
          <a:lstStyle/>
          <a:p>
            <a:pPr algn="ctr"/>
            <a:r>
              <a:rPr sz="1200" b="0" i="0">
                <a:solidFill>
                  <a:srgbClr val="9CA3AF"/>
                </a:solidFill>
                <a:latin typeface="Calibri"/>
              </a:rPr>
              <a:t>Made with slides.connexolve.in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